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925" r:id="rId4"/>
  </p:sldMasterIdLst>
  <p:notesMasterIdLst>
    <p:notesMasterId r:id="rId53"/>
  </p:notesMasterIdLst>
  <p:handoutMasterIdLst>
    <p:handoutMasterId r:id="rId54"/>
  </p:handoutMasterIdLst>
  <p:sldIdLst>
    <p:sldId id="306" r:id="rId5"/>
    <p:sldId id="261" r:id="rId6"/>
    <p:sldId id="257" r:id="rId7"/>
    <p:sldId id="268" r:id="rId8"/>
    <p:sldId id="265" r:id="rId9"/>
    <p:sldId id="270" r:id="rId10"/>
    <p:sldId id="307" r:id="rId11"/>
    <p:sldId id="271" r:id="rId12"/>
    <p:sldId id="272" r:id="rId13"/>
    <p:sldId id="308" r:id="rId14"/>
    <p:sldId id="274" r:id="rId15"/>
    <p:sldId id="275" r:id="rId16"/>
    <p:sldId id="276" r:id="rId17"/>
    <p:sldId id="277" r:id="rId18"/>
    <p:sldId id="278" r:id="rId19"/>
    <p:sldId id="280" r:id="rId20"/>
    <p:sldId id="282" r:id="rId21"/>
    <p:sldId id="284" r:id="rId22"/>
    <p:sldId id="309" r:id="rId23"/>
    <p:sldId id="313" r:id="rId24"/>
    <p:sldId id="285" r:id="rId25"/>
    <p:sldId id="281" r:id="rId26"/>
    <p:sldId id="286" r:id="rId27"/>
    <p:sldId id="293" r:id="rId28"/>
    <p:sldId id="290" r:id="rId29"/>
    <p:sldId id="292" r:id="rId30"/>
    <p:sldId id="291" r:id="rId31"/>
    <p:sldId id="287" r:id="rId32"/>
    <p:sldId id="294" r:id="rId33"/>
    <p:sldId id="288" r:id="rId34"/>
    <p:sldId id="289" r:id="rId35"/>
    <p:sldId id="295" r:id="rId36"/>
    <p:sldId id="304" r:id="rId37"/>
    <p:sldId id="296" r:id="rId38"/>
    <p:sldId id="297" r:id="rId39"/>
    <p:sldId id="298" r:id="rId40"/>
    <p:sldId id="299" r:id="rId41"/>
    <p:sldId id="300" r:id="rId42"/>
    <p:sldId id="302" r:id="rId43"/>
    <p:sldId id="310" r:id="rId44"/>
    <p:sldId id="311" r:id="rId45"/>
    <p:sldId id="312" r:id="rId46"/>
    <p:sldId id="314" r:id="rId47"/>
    <p:sldId id="301" r:id="rId48"/>
    <p:sldId id="303" r:id="rId49"/>
    <p:sldId id="305" r:id="rId50"/>
    <p:sldId id="267" r:id="rId51"/>
    <p:sldId id="269"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6">
          <p15:clr>
            <a:srgbClr val="A4A3A4"/>
          </p15:clr>
        </p15:guide>
        <p15:guide id="2" pos="2880">
          <p15:clr>
            <a:srgbClr val="A4A3A4"/>
          </p15:clr>
        </p15:guide>
        <p15:guide id="3" orient="horz" pos="1619">
          <p15:clr>
            <a:srgbClr val="A4A3A4"/>
          </p15:clr>
        </p15:guide>
      </p15:sldGuideLst>
    </p:ext>
    <p:ext uri="{2D200454-40CA-4A62-9FC3-DE9A4176ACB9}">
      <p15:notesGuideLst xmlns:p15="http://schemas.microsoft.com/office/powerpoint/2012/main">
        <p15:guide id="1" orient="horz" pos="2881">
          <p15:clr>
            <a:srgbClr val="A4A3A4"/>
          </p15:clr>
        </p15:guide>
        <p15:guide id="2" pos="2160">
          <p15:clr>
            <a:srgbClr val="A4A3A4"/>
          </p15:clr>
        </p15:guide>
        <p15:guide id="3" orient="horz" pos="28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1256A"/>
    <a:srgbClr val="1F344C"/>
    <a:srgbClr val="DB812E"/>
    <a:srgbClr val="C6234C"/>
    <a:srgbClr val="00A581"/>
    <a:srgbClr val="BD3B55"/>
    <a:srgbClr val="294665"/>
    <a:srgbClr val="19BBB7"/>
    <a:srgbClr val="08649C"/>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28" autoAdjust="0"/>
    <p:restoredTop sz="86346" autoAdjust="0"/>
  </p:normalViewPr>
  <p:slideViewPr>
    <p:cSldViewPr snapToGrid="0" snapToObjects="1" showGuides="1">
      <p:cViewPr varScale="1">
        <p:scale>
          <a:sx n="141" d="100"/>
          <a:sy n="141" d="100"/>
        </p:scale>
        <p:origin x="-8" y="456"/>
      </p:cViewPr>
      <p:guideLst>
        <p:guide orient="horz" pos="1616"/>
        <p:guide pos="2880"/>
        <p:guide orient="horz" pos="1619"/>
      </p:guideLst>
    </p:cSldViewPr>
  </p:slideViewPr>
  <p:outlineViewPr>
    <p:cViewPr>
      <p:scale>
        <a:sx n="33" d="100"/>
        <a:sy n="33" d="100"/>
      </p:scale>
      <p:origin x="0" y="-4368"/>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p:scale>
          <a:sx n="160" d="100"/>
          <a:sy n="160" d="100"/>
        </p:scale>
        <p:origin x="3272" y="-1416"/>
      </p:cViewPr>
      <p:guideLst>
        <p:guide orient="horz" pos="2881"/>
        <p:guide pos="2160"/>
        <p:guide orient="horz" pos="287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4245997" y="8690163"/>
            <a:ext cx="2464904" cy="33855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dirty="0">
                <a:solidFill>
                  <a:srgbClr val="1F344C"/>
                </a:solidFill>
                <a:latin typeface="+mj-lt"/>
              </a:rPr>
              <a:t>SAS</a:t>
            </a:r>
            <a:r>
              <a:rPr lang="en-US" sz="1400" kern="1200" baseline="30000" dirty="0">
                <a:solidFill>
                  <a:srgbClr val="1F344C"/>
                </a:solidFill>
                <a:effectLst/>
                <a:latin typeface="+mj-lt"/>
                <a:ea typeface="+mn-ea"/>
                <a:cs typeface="+mn-cs"/>
              </a:rPr>
              <a:t>®</a:t>
            </a:r>
            <a:r>
              <a:rPr lang="en-US" sz="1600" dirty="0">
                <a:solidFill>
                  <a:srgbClr val="1F344C"/>
                </a:solidFill>
                <a:latin typeface="+mj-lt"/>
              </a:rPr>
              <a:t> </a:t>
            </a:r>
            <a:r>
              <a:rPr lang="en-US" sz="1600" b="1" dirty="0">
                <a:solidFill>
                  <a:srgbClr val="1F344C"/>
                </a:solidFill>
                <a:latin typeface="+mj-lt"/>
              </a:rPr>
              <a:t>GLOBAL FORUM </a:t>
            </a:r>
            <a:r>
              <a:rPr lang="en-US" sz="1600" dirty="0">
                <a:solidFill>
                  <a:srgbClr val="1F344C"/>
                </a:solidFill>
                <a:latin typeface="+mj-lt"/>
              </a:rPr>
              <a:t>2019</a:t>
            </a:r>
          </a:p>
        </p:txBody>
      </p:sp>
      <p:sp>
        <p:nvSpPr>
          <p:cNvPr id="5" name="Rectangle 4"/>
          <p:cNvSpPr/>
          <p:nvPr/>
        </p:nvSpPr>
        <p:spPr>
          <a:xfrm>
            <a:off x="305930" y="8728635"/>
            <a:ext cx="659155" cy="261610"/>
          </a:xfrm>
          <a:prstGeom prst="rect">
            <a:avLst/>
          </a:prstGeom>
        </p:spPr>
        <p:txBody>
          <a:bodyPr wrap="none">
            <a:spAutoFit/>
          </a:bodyPr>
          <a:lstStyle/>
          <a:p>
            <a:pPr algn="l" defTabSz="182880"/>
            <a:r>
              <a:rPr lang="en-US" sz="1100" dirty="0">
                <a:solidFill>
                  <a:schemeClr val="tx2"/>
                </a:solidFill>
              </a:rPr>
              <a:t>Page </a:t>
            </a:r>
            <a:fld id="{114C7B2E-8ACE-7A49-BC19-183EB2D79019}" type="slidenum">
              <a:rPr lang="en-US" sz="1100" smtClean="0">
                <a:solidFill>
                  <a:schemeClr val="tx2"/>
                </a:solidFill>
              </a:rPr>
              <a:pPr algn="l" defTabSz="182880"/>
              <a:t>‹#›</a:t>
            </a:fld>
            <a:endParaRPr lang="en-US" sz="1100" dirty="0">
              <a:solidFill>
                <a:schemeClr val="tx2"/>
              </a:solidFill>
            </a:endParaRPr>
          </a:p>
        </p:txBody>
      </p:sp>
    </p:spTree>
    <p:extLst>
      <p:ext uri="{BB962C8B-B14F-4D97-AF65-F5344CB8AC3E}">
        <p14:creationId xmlns:p14="http://schemas.microsoft.com/office/powerpoint/2010/main" val="28230595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1"/>
          <p:cNvSpPr>
            <a:spLocks noGrp="1" noRot="1" noChangeAspect="1"/>
          </p:cNvSpPr>
          <p:nvPr>
            <p:ph type="sldImg" idx="2"/>
          </p:nvPr>
        </p:nvSpPr>
        <p:spPr>
          <a:xfrm>
            <a:off x="641097" y="1161288"/>
            <a:ext cx="5575807" cy="3136392"/>
          </a:xfrm>
          <a:prstGeom prst="rect">
            <a:avLst/>
          </a:prstGeom>
          <a:noFill/>
          <a:ln w="12700">
            <a:solidFill>
              <a:schemeClr val="bg1">
                <a:lumMod val="85000"/>
              </a:schemeClr>
            </a:solidFill>
          </a:ln>
        </p:spPr>
        <p:txBody>
          <a:bodyPr vert="horz" lIns="91440" tIns="45720" rIns="91440" bIns="45720" rtlCol="0" anchor="ctr"/>
          <a:lstStyle/>
          <a:p>
            <a:endParaRPr lang="en-US" dirty="0"/>
          </a:p>
        </p:txBody>
      </p:sp>
      <p:sp>
        <p:nvSpPr>
          <p:cNvPr id="5" name="Notes Placeholder 2"/>
          <p:cNvSpPr>
            <a:spLocks noGrp="1"/>
          </p:cNvSpPr>
          <p:nvPr>
            <p:ph type="body" sz="quarter" idx="3"/>
          </p:nvPr>
        </p:nvSpPr>
        <p:spPr>
          <a:xfrm>
            <a:off x="635508" y="4471416"/>
            <a:ext cx="5586984" cy="4105656"/>
          </a:xfrm>
          <a:prstGeom prst="rect">
            <a:avLst/>
          </a:prstGeom>
        </p:spPr>
        <p:txBody>
          <a:bodyPr vert="horz" lIns="45720" tIns="45720" rIns="4572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8" name="TextBox 7"/>
          <p:cNvSpPr txBox="1"/>
          <p:nvPr/>
        </p:nvSpPr>
        <p:spPr>
          <a:xfrm>
            <a:off x="4245997" y="8690163"/>
            <a:ext cx="2464904" cy="338554"/>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600" dirty="0">
                <a:solidFill>
                  <a:srgbClr val="1F344C"/>
                </a:solidFill>
                <a:latin typeface="+mj-lt"/>
              </a:rPr>
              <a:t>SAS</a:t>
            </a:r>
            <a:r>
              <a:rPr lang="en-US" sz="1400" kern="1200" baseline="30000" dirty="0">
                <a:solidFill>
                  <a:srgbClr val="1F344C"/>
                </a:solidFill>
                <a:effectLst/>
                <a:latin typeface="+mj-lt"/>
                <a:ea typeface="+mn-ea"/>
                <a:cs typeface="+mn-cs"/>
              </a:rPr>
              <a:t>®</a:t>
            </a:r>
            <a:r>
              <a:rPr lang="en-US" sz="1600" dirty="0">
                <a:solidFill>
                  <a:srgbClr val="1F344C"/>
                </a:solidFill>
                <a:latin typeface="+mj-lt"/>
              </a:rPr>
              <a:t> </a:t>
            </a:r>
            <a:r>
              <a:rPr lang="en-US" sz="1600" b="1" dirty="0">
                <a:solidFill>
                  <a:srgbClr val="1F344C"/>
                </a:solidFill>
                <a:latin typeface="+mj-lt"/>
              </a:rPr>
              <a:t>GLOBAL FORUM </a:t>
            </a:r>
            <a:r>
              <a:rPr lang="en-US" sz="1600" dirty="0">
                <a:solidFill>
                  <a:srgbClr val="1F344C"/>
                </a:solidFill>
                <a:latin typeface="+mj-lt"/>
              </a:rPr>
              <a:t>2019</a:t>
            </a:r>
          </a:p>
        </p:txBody>
      </p:sp>
      <p:sp>
        <p:nvSpPr>
          <p:cNvPr id="3" name="Rectangle 2"/>
          <p:cNvSpPr/>
          <p:nvPr/>
        </p:nvSpPr>
        <p:spPr>
          <a:xfrm>
            <a:off x="305930" y="8728635"/>
            <a:ext cx="659155" cy="261610"/>
          </a:xfrm>
          <a:prstGeom prst="rect">
            <a:avLst/>
          </a:prstGeom>
        </p:spPr>
        <p:txBody>
          <a:bodyPr wrap="none">
            <a:spAutoFit/>
          </a:bodyPr>
          <a:lstStyle/>
          <a:p>
            <a:pPr algn="l" defTabSz="182880"/>
            <a:r>
              <a:rPr lang="en-US" sz="1100" dirty="0">
                <a:solidFill>
                  <a:schemeClr val="tx2"/>
                </a:solidFill>
              </a:rPr>
              <a:t>Page </a:t>
            </a:r>
            <a:fld id="{114C7B2E-8ACE-7A49-BC19-183EB2D79019}" type="slidenum">
              <a:rPr lang="en-US" sz="1100" smtClean="0">
                <a:solidFill>
                  <a:schemeClr val="tx2"/>
                </a:solidFill>
              </a:rPr>
              <a:pPr algn="l" defTabSz="182880"/>
              <a:t>‹#›</a:t>
            </a:fld>
            <a:endParaRPr lang="en-US" sz="1100" dirty="0">
              <a:solidFill>
                <a:schemeClr val="tx2"/>
              </a:solidFill>
            </a:endParaRPr>
          </a:p>
        </p:txBody>
      </p:sp>
    </p:spTree>
    <p:extLst>
      <p:ext uri="{BB962C8B-B14F-4D97-AF65-F5344CB8AC3E}">
        <p14:creationId xmlns:p14="http://schemas.microsoft.com/office/powerpoint/2010/main" val="323604440"/>
      </p:ext>
    </p:extLst>
  </p:cSld>
  <p:clrMap bg1="lt1" tx1="dk1" bg2="lt2" tx2="dk2" accent1="accent1" accent2="accent2" accent3="accent3" accent4="accent4" accent5="accent5" accent6="accent6" hlink="hlink" folHlink="folHlink"/>
  <p:hf hdr="0" ftr="0" dt="0"/>
  <p:notesStyle>
    <a:lvl1pPr marL="171450" indent="-182880" algn="l" defTabSz="365760" rtl="0" eaLnBrk="1" latinLnBrk="0" hangingPunct="1">
      <a:lnSpc>
        <a:spcPct val="85000"/>
      </a:lnSpc>
      <a:spcBef>
        <a:spcPts val="800"/>
      </a:spcBef>
      <a:buClr>
        <a:schemeClr val="tx1"/>
      </a:buClr>
      <a:buSzPct val="80000"/>
      <a:buFont typeface="Arial" charset="0"/>
      <a:buChar char="•"/>
      <a:defRPr sz="1200" kern="1200" baseline="0">
        <a:solidFill>
          <a:schemeClr val="tx1"/>
        </a:solidFill>
        <a:effectLst/>
        <a:latin typeface="+mn-lt"/>
        <a:ea typeface="+mn-ea"/>
        <a:cs typeface="Arial" pitchFamily="34" charset="0"/>
      </a:defRPr>
    </a:lvl1pPr>
    <a:lvl2pPr marL="342900" indent="-182880" algn="l" defTabSz="365760" rtl="0" eaLnBrk="1" latinLnBrk="0" hangingPunct="1">
      <a:lnSpc>
        <a:spcPct val="85000"/>
      </a:lnSpc>
      <a:spcBef>
        <a:spcPts val="800"/>
      </a:spcBef>
      <a:buClr>
        <a:schemeClr val="tx1">
          <a:lumMod val="65000"/>
          <a:lumOff val="35000"/>
        </a:schemeClr>
      </a:buClr>
      <a:buSzPct val="80000"/>
      <a:buFont typeface="Arial" charset="0"/>
      <a:buChar char="•"/>
      <a:tabLst/>
      <a:defRPr sz="1200" kern="1200" baseline="0">
        <a:solidFill>
          <a:schemeClr val="tx1"/>
        </a:solidFill>
        <a:latin typeface="+mn-lt"/>
        <a:ea typeface="+mn-ea"/>
        <a:cs typeface="Arial" pitchFamily="34" charset="0"/>
      </a:defRPr>
    </a:lvl2pPr>
    <a:lvl3pPr marL="515938" indent="-182880" algn="l" defTabSz="365760" rtl="0" eaLnBrk="1" latinLnBrk="0" hangingPunct="1">
      <a:lnSpc>
        <a:spcPct val="85000"/>
      </a:lnSpc>
      <a:spcBef>
        <a:spcPts val="800"/>
      </a:spcBef>
      <a:buClr>
        <a:schemeClr val="tx1">
          <a:lumMod val="65000"/>
          <a:lumOff val="35000"/>
        </a:schemeClr>
      </a:buClr>
      <a:buSzPct val="100000"/>
      <a:buFont typeface="Calibri" panose="020F0502020204030204" pitchFamily="34" charset="0"/>
      <a:buChar char="-"/>
      <a:tabLst/>
      <a:defRPr sz="1200" kern="1200" baseline="0">
        <a:solidFill>
          <a:schemeClr val="tx1"/>
        </a:solidFill>
        <a:latin typeface="+mn-lt"/>
        <a:ea typeface="+mn-ea"/>
        <a:cs typeface="Arial" pitchFamily="34" charset="0"/>
      </a:defRPr>
    </a:lvl3pPr>
    <a:lvl4pPr marL="688975" indent="-173038"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4pPr>
    <a:lvl5pPr marL="860425" indent="-165100" algn="l" defTabSz="685800" rtl="0" eaLnBrk="1" latinLnBrk="0" hangingPunct="1">
      <a:lnSpc>
        <a:spcPct val="100000"/>
      </a:lnSpc>
      <a:buClr>
        <a:schemeClr val="tx1">
          <a:lumMod val="65000"/>
          <a:lumOff val="35000"/>
        </a:schemeClr>
      </a:buClr>
      <a:buSzPct val="80000"/>
      <a:buFont typeface="Arial" charset="0"/>
      <a:buChar char="•"/>
      <a:tabLst/>
      <a:defRPr sz="1200" kern="1200" baseline="0">
        <a:solidFill>
          <a:schemeClr val="tx1">
            <a:lumMod val="65000"/>
            <a:lumOff val="35000"/>
          </a:schemeClr>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8539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2251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I could write this to _</a:t>
            </a:r>
            <a:r>
              <a:rPr lang="en-US" dirty="0" err="1"/>
              <a:t>webout</a:t>
            </a:r>
            <a:r>
              <a:rPr lang="en-US" dirty="0"/>
              <a:t> from data step</a:t>
            </a:r>
          </a:p>
          <a:p>
            <a:r>
              <a:rPr lang="en-US" dirty="0"/>
              <a:t>Data is included in the code, which is bad</a:t>
            </a:r>
          </a:p>
        </p:txBody>
      </p:sp>
    </p:spTree>
    <p:extLst>
      <p:ext uri="{BB962C8B-B14F-4D97-AF65-F5344CB8AC3E}">
        <p14:creationId xmlns:p14="http://schemas.microsoft.com/office/powerpoint/2010/main" val="2655048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Data can come in from an external file using AJAX</a:t>
            </a:r>
          </a:p>
        </p:txBody>
      </p:sp>
    </p:spTree>
    <p:extLst>
      <p:ext uri="{BB962C8B-B14F-4D97-AF65-F5344CB8AC3E}">
        <p14:creationId xmlns:p14="http://schemas.microsoft.com/office/powerpoint/2010/main" val="2479727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AJAX points to file using URL</a:t>
            </a:r>
          </a:p>
          <a:p>
            <a:endParaRPr lang="en-US" dirty="0"/>
          </a:p>
        </p:txBody>
      </p:sp>
    </p:spTree>
    <p:extLst>
      <p:ext uri="{BB962C8B-B14F-4D97-AF65-F5344CB8AC3E}">
        <p14:creationId xmlns:p14="http://schemas.microsoft.com/office/powerpoint/2010/main" val="24062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Now we use file, rather than having data with code</a:t>
            </a:r>
          </a:p>
          <a:p>
            <a:r>
              <a:rPr lang="en-US" dirty="0"/>
              <a:t>JSON file will be described later</a:t>
            </a:r>
          </a:p>
        </p:txBody>
      </p:sp>
    </p:spTree>
    <p:extLst>
      <p:ext uri="{BB962C8B-B14F-4D97-AF65-F5344CB8AC3E}">
        <p14:creationId xmlns:p14="http://schemas.microsoft.com/office/powerpoint/2010/main" val="1860732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Stored Process will deliver JSON data</a:t>
            </a:r>
          </a:p>
        </p:txBody>
      </p:sp>
    </p:spTree>
    <p:extLst>
      <p:ext uri="{BB962C8B-B14F-4D97-AF65-F5344CB8AC3E}">
        <p14:creationId xmlns:p14="http://schemas.microsoft.com/office/powerpoint/2010/main" val="105823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We can use this code to write JSON directly to browser</a:t>
            </a:r>
          </a:p>
        </p:txBody>
      </p:sp>
    </p:spTree>
    <p:extLst>
      <p:ext uri="{BB962C8B-B14F-4D97-AF65-F5344CB8AC3E}">
        <p14:creationId xmlns:p14="http://schemas.microsoft.com/office/powerpoint/2010/main" val="2935285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Easier than a data step</a:t>
            </a:r>
          </a:p>
        </p:txBody>
      </p:sp>
    </p:spTree>
    <p:extLst>
      <p:ext uri="{BB962C8B-B14F-4D97-AF65-F5344CB8AC3E}">
        <p14:creationId xmlns:p14="http://schemas.microsoft.com/office/powerpoint/2010/main" val="65317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JSON automatically converted to JavaScript array of objects</a:t>
            </a:r>
          </a:p>
          <a:p>
            <a:r>
              <a:rPr lang="en-US" dirty="0"/>
              <a:t>See array in Console</a:t>
            </a:r>
          </a:p>
        </p:txBody>
      </p:sp>
    </p:spTree>
    <p:extLst>
      <p:ext uri="{BB962C8B-B14F-4D97-AF65-F5344CB8AC3E}">
        <p14:creationId xmlns:p14="http://schemas.microsoft.com/office/powerpoint/2010/main" val="428106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Pass array as data to table</a:t>
            </a:r>
          </a:p>
          <a:p>
            <a:r>
              <a:rPr lang="en-US" dirty="0"/>
              <a:t>Columns defines what to use from each object in array</a:t>
            </a:r>
          </a:p>
          <a:p>
            <a:r>
              <a:rPr lang="en-US" dirty="0"/>
              <a:t>Data is variable/key, title is column title</a:t>
            </a:r>
          </a:p>
        </p:txBody>
      </p:sp>
    </p:spTree>
    <p:extLst>
      <p:ext uri="{BB962C8B-B14F-4D97-AF65-F5344CB8AC3E}">
        <p14:creationId xmlns:p14="http://schemas.microsoft.com/office/powerpoint/2010/main" val="288618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8186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That’s </a:t>
            </a:r>
            <a:r>
              <a:rPr lang="en-US" dirty="0" err="1"/>
              <a:t>dataTables</a:t>
            </a:r>
            <a:r>
              <a:rPr lang="en-US" dirty="0"/>
              <a:t>, next pivot tables</a:t>
            </a:r>
          </a:p>
        </p:txBody>
      </p:sp>
    </p:spTree>
    <p:extLst>
      <p:ext uri="{BB962C8B-B14F-4D97-AF65-F5344CB8AC3E}">
        <p14:creationId xmlns:p14="http://schemas.microsoft.com/office/powerpoint/2010/main" val="912013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Let animation play</a:t>
            </a:r>
          </a:p>
        </p:txBody>
      </p:sp>
    </p:spTree>
    <p:extLst>
      <p:ext uri="{BB962C8B-B14F-4D97-AF65-F5344CB8AC3E}">
        <p14:creationId xmlns:p14="http://schemas.microsoft.com/office/powerpoint/2010/main" val="3335248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31623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4791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Simple HTML</a:t>
            </a:r>
          </a:p>
          <a:p>
            <a:r>
              <a:rPr lang="en-US" dirty="0"/>
              <a:t>Id gives a target for JavaScript to create pivot tables</a:t>
            </a:r>
          </a:p>
        </p:txBody>
      </p:sp>
    </p:spTree>
    <p:extLst>
      <p:ext uri="{BB962C8B-B14F-4D97-AF65-F5344CB8AC3E}">
        <p14:creationId xmlns:p14="http://schemas.microsoft.com/office/powerpoint/2010/main" val="4072688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This PROC JSON writes 2 tables out to a single object</a:t>
            </a:r>
          </a:p>
          <a:p>
            <a:r>
              <a:rPr lang="en-US" dirty="0"/>
              <a:t>Can have any number of tables</a:t>
            </a:r>
          </a:p>
        </p:txBody>
      </p:sp>
    </p:spTree>
    <p:extLst>
      <p:ext uri="{BB962C8B-B14F-4D97-AF65-F5344CB8AC3E}">
        <p14:creationId xmlns:p14="http://schemas.microsoft.com/office/powerpoint/2010/main" val="3430234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SAS table becomes an array or objects</a:t>
            </a:r>
          </a:p>
          <a:p>
            <a:r>
              <a:rPr lang="en-US" dirty="0"/>
              <a:t>Each object is a row</a:t>
            </a:r>
          </a:p>
          <a:p>
            <a:r>
              <a:rPr lang="en-US" dirty="0"/>
              <a:t>Each object/row has key/value pairs where key is the variable</a:t>
            </a:r>
          </a:p>
        </p:txBody>
      </p:sp>
    </p:spTree>
    <p:extLst>
      <p:ext uri="{BB962C8B-B14F-4D97-AF65-F5344CB8AC3E}">
        <p14:creationId xmlns:p14="http://schemas.microsoft.com/office/powerpoint/2010/main" val="2105436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57403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Little bit of code can make great graphs</a:t>
            </a:r>
          </a:p>
        </p:txBody>
      </p:sp>
    </p:spTree>
    <p:extLst>
      <p:ext uri="{BB962C8B-B14F-4D97-AF65-F5344CB8AC3E}">
        <p14:creationId xmlns:p14="http://schemas.microsoft.com/office/powerpoint/2010/main" val="1913846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Uses a CDN, but you can copy libraries to your own web server</a:t>
            </a:r>
          </a:p>
          <a:p>
            <a:r>
              <a:rPr lang="en-US" dirty="0"/>
              <a:t>SAS provide a free web server</a:t>
            </a:r>
          </a:p>
        </p:txBody>
      </p:sp>
    </p:spTree>
    <p:extLst>
      <p:ext uri="{BB962C8B-B14F-4D97-AF65-F5344CB8AC3E}">
        <p14:creationId xmlns:p14="http://schemas.microsoft.com/office/powerpoint/2010/main" val="1995766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5707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Ready – data from </a:t>
            </a:r>
            <a:r>
              <a:rPr lang="en-US" dirty="0" err="1"/>
              <a:t>stp</a:t>
            </a:r>
            <a:r>
              <a:rPr lang="en-US" dirty="0"/>
              <a:t> – use to make digraph – use optional </a:t>
            </a:r>
            <a:r>
              <a:rPr lang="en-US" dirty="0" err="1"/>
              <a:t>parms</a:t>
            </a:r>
            <a:endParaRPr lang="en-US" dirty="0"/>
          </a:p>
        </p:txBody>
      </p:sp>
    </p:spTree>
    <p:extLst>
      <p:ext uri="{BB962C8B-B14F-4D97-AF65-F5344CB8AC3E}">
        <p14:creationId xmlns:p14="http://schemas.microsoft.com/office/powerpoint/2010/main" val="4158736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Know the requirements of the library you use</a:t>
            </a:r>
          </a:p>
          <a:p>
            <a:r>
              <a:rPr lang="en-US" dirty="0"/>
              <a:t>Notice we use PROC EXPORT now, not data step or PROC JSON</a:t>
            </a:r>
          </a:p>
        </p:txBody>
      </p:sp>
    </p:spTree>
    <p:extLst>
      <p:ext uri="{BB962C8B-B14F-4D97-AF65-F5344CB8AC3E}">
        <p14:creationId xmlns:p14="http://schemas.microsoft.com/office/powerpoint/2010/main" val="3804667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1526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420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err="1"/>
              <a:t>Jquery</a:t>
            </a:r>
            <a:r>
              <a:rPr lang="en-US" dirty="0"/>
              <a:t> + </a:t>
            </a:r>
            <a:r>
              <a:rPr lang="en-US" dirty="0" err="1"/>
              <a:t>muze</a:t>
            </a:r>
            <a:r>
              <a:rPr lang="en-US" dirty="0"/>
              <a:t> CSS and JavaScript</a:t>
            </a:r>
          </a:p>
        </p:txBody>
      </p:sp>
    </p:spTree>
    <p:extLst>
      <p:ext uri="{BB962C8B-B14F-4D97-AF65-F5344CB8AC3E}">
        <p14:creationId xmlns:p14="http://schemas.microsoft.com/office/powerpoint/2010/main" val="2392825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This is a bit different to other libraries</a:t>
            </a:r>
          </a:p>
          <a:p>
            <a:r>
              <a:rPr lang="en-US" dirty="0"/>
              <a:t>Define Schema, data model and canvas</a:t>
            </a:r>
          </a:p>
        </p:txBody>
      </p:sp>
    </p:spTree>
    <p:extLst>
      <p:ext uri="{BB962C8B-B14F-4D97-AF65-F5344CB8AC3E}">
        <p14:creationId xmlns:p14="http://schemas.microsoft.com/office/powerpoint/2010/main" val="17056970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2135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Click on link to show demo</a:t>
            </a:r>
          </a:p>
        </p:txBody>
      </p:sp>
    </p:spTree>
    <p:extLst>
      <p:ext uri="{BB962C8B-B14F-4D97-AF65-F5344CB8AC3E}">
        <p14:creationId xmlns:p14="http://schemas.microsoft.com/office/powerpoint/2010/main" val="2202939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More libraries needed for this</a:t>
            </a:r>
          </a:p>
          <a:p>
            <a:r>
              <a:rPr lang="en-US" dirty="0"/>
              <a:t>HTML fairly simple</a:t>
            </a:r>
          </a:p>
        </p:txBody>
      </p:sp>
    </p:spTree>
    <p:extLst>
      <p:ext uri="{BB962C8B-B14F-4D97-AF65-F5344CB8AC3E}">
        <p14:creationId xmlns:p14="http://schemas.microsoft.com/office/powerpoint/2010/main" val="14611609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en-US" dirty="0"/>
              <a:t>For simplicity I haven’t used AJAX to get data – it’s in with code</a:t>
            </a:r>
          </a:p>
        </p:txBody>
      </p:sp>
    </p:spTree>
    <p:extLst>
      <p:ext uri="{BB962C8B-B14F-4D97-AF65-F5344CB8AC3E}">
        <p14:creationId xmlns:p14="http://schemas.microsoft.com/office/powerpoint/2010/main" val="2876225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1701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1152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6562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278101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83535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0427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7744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7925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9729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2922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4189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bg1"/>
                </a:solidFill>
              </a:defRPr>
            </a:lvl1pPr>
          </a:lstStyle>
          <a:p>
            <a:r>
              <a:rPr lang="en-US" dirty="0"/>
              <a:t>Click to Edit Title</a:t>
            </a:r>
          </a:p>
        </p:txBody>
      </p:sp>
      <p:sp>
        <p:nvSpPr>
          <p:cNvPr id="4" name="Content Placeholder 3"/>
          <p:cNvSpPr>
            <a:spLocks noGrp="1"/>
          </p:cNvSpPr>
          <p:nvPr>
            <p:ph sz="quarter" idx="11" hasCustomPrompt="1"/>
          </p:nvPr>
        </p:nvSpPr>
        <p:spPr>
          <a:xfrm>
            <a:off x="626364" y="773321"/>
            <a:ext cx="7891272" cy="3885991"/>
          </a:xfrm>
        </p:spPr>
        <p:txBody>
          <a:bodyPr wrap="square" anchor="t" anchorCtr="0">
            <a:normAutofit/>
          </a:bodyPr>
          <a:lstStyle>
            <a:lvl1pPr>
              <a:buClr>
                <a:schemeClr val="bg1"/>
              </a:buClr>
              <a:defRPr baseline="0">
                <a:solidFill>
                  <a:schemeClr val="bg1"/>
                </a:solidFill>
              </a:defRPr>
            </a:lvl1pPr>
            <a:lvl2pPr>
              <a:buClr>
                <a:schemeClr val="bg1"/>
              </a:buClr>
              <a:defRPr baseline="0">
                <a:solidFill>
                  <a:schemeClr val="bg1"/>
                </a:solidFill>
              </a:defRPr>
            </a:lvl2pPr>
            <a:lvl3pPr>
              <a:buClr>
                <a:schemeClr val="bg1"/>
              </a:buClr>
              <a:defRPr baseline="0">
                <a:solidFill>
                  <a:schemeClr val="bg1"/>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5" name="TextBox 4"/>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
        <p:nvSpPr>
          <p:cNvPr id="7" name="TextBox 6"/>
          <p:cNvSpPr txBox="1"/>
          <p:nvPr userDrawn="1"/>
        </p:nvSpPr>
        <p:spPr>
          <a:xfrm>
            <a:off x="8489992" y="53524"/>
            <a:ext cx="654008" cy="276999"/>
          </a:xfrm>
          <a:prstGeom prst="rect">
            <a:avLst/>
          </a:prstGeom>
          <a:noFill/>
        </p:spPr>
        <p:txBody>
          <a:bodyPr wrap="square" rtlCol="0">
            <a:spAutoFit/>
          </a:bodyPr>
          <a:lstStyle/>
          <a:p>
            <a:r>
              <a:rPr lang="en-US" sz="1200" b="1" dirty="0">
                <a:solidFill>
                  <a:schemeClr val="bg1"/>
                </a:solidFill>
              </a:rPr>
              <a:t>#SASGF</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AS Closing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Tree>
    <p:extLst>
      <p:ext uri="{BB962C8B-B14F-4D97-AF65-F5344CB8AC3E}">
        <p14:creationId xmlns:p14="http://schemas.microsoft.com/office/powerpoint/2010/main" val="6458494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Image Onl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72728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Midn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TextBox 4"/>
          <p:cNvSpPr txBox="1"/>
          <p:nvPr userDrawn="1"/>
        </p:nvSpPr>
        <p:spPr>
          <a:xfrm>
            <a:off x="54504"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Tree>
    <p:extLst>
      <p:ext uri="{BB962C8B-B14F-4D97-AF65-F5344CB8AC3E}">
        <p14:creationId xmlns:p14="http://schemas.microsoft.com/office/powerpoint/2010/main" val="7637230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Colo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802998"/>
            <a:ext cx="9144000" cy="584775"/>
          </a:xfrm>
        </p:spPr>
        <p:txBody>
          <a:bodyPr anchor="b" anchorCtr="0">
            <a:spAutoFit/>
          </a:bodyPr>
          <a:lstStyle>
            <a:lvl1pPr algn="ctr">
              <a:defRPr sz="3200" baseline="0">
                <a:solidFill>
                  <a:schemeClr val="bg1"/>
                </a:solidFill>
                <a:latin typeface="+mj-lt"/>
              </a:defRPr>
            </a:lvl1pPr>
          </a:lstStyle>
          <a:p>
            <a:r>
              <a:rPr lang="en-US" dirty="0"/>
              <a:t>Click to Edit Title</a:t>
            </a:r>
          </a:p>
        </p:txBody>
      </p:sp>
      <p:sp>
        <p:nvSpPr>
          <p:cNvPr id="4" name="Text Placeholder 2"/>
          <p:cNvSpPr>
            <a:spLocks noGrp="1"/>
          </p:cNvSpPr>
          <p:nvPr>
            <p:ph type="body" sz="quarter" idx="10" hasCustomPrompt="1"/>
          </p:nvPr>
        </p:nvSpPr>
        <p:spPr>
          <a:xfrm>
            <a:off x="0" y="2383824"/>
            <a:ext cx="9144000" cy="353943"/>
          </a:xfrm>
        </p:spPr>
        <p:txBody>
          <a:bodyPr anchor="t">
            <a:spAutoFit/>
          </a:bodyPr>
          <a:lstStyle>
            <a:lvl1pPr marL="0" indent="-182880" algn="ctr">
              <a:lnSpc>
                <a:spcPct val="85000"/>
              </a:lnSpc>
              <a:spcBef>
                <a:spcPts val="800"/>
              </a:spcBef>
              <a:buFont typeface="Arial" pitchFamily="34" charset="0"/>
              <a:buNone/>
              <a:defRPr sz="2000" b="0" i="0" cap="none" baseline="0">
                <a:solidFill>
                  <a:schemeClr val="bg1"/>
                </a:solidFill>
                <a:latin typeface="+mn-lt"/>
              </a:defRPr>
            </a:lvl1pPr>
          </a:lstStyle>
          <a:p>
            <a:pPr lvl="0"/>
            <a:r>
              <a:rPr lang="en-US" dirty="0"/>
              <a:t>Click to edit subtitle</a:t>
            </a:r>
          </a:p>
        </p:txBody>
      </p:sp>
      <p:sp>
        <p:nvSpPr>
          <p:cNvPr id="5" name="TextBox 4"/>
          <p:cNvSpPr txBox="1"/>
          <p:nvPr userDrawn="1"/>
        </p:nvSpPr>
        <p:spPr>
          <a:xfrm>
            <a:off x="54504"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Tree>
    <p:extLst>
      <p:ext uri="{BB962C8B-B14F-4D97-AF65-F5344CB8AC3E}">
        <p14:creationId xmlns:p14="http://schemas.microsoft.com/office/powerpoint/2010/main" val="13082612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esen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59"/>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640080"/>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stStyle>
          <a:p>
            <a:pPr lvl="0"/>
            <a:r>
              <a:rPr lang="en-US" dirty="0"/>
              <a:t>Click to edit subtitle</a:t>
            </a:r>
          </a:p>
        </p:txBody>
      </p:sp>
    </p:spTree>
    <p:extLst>
      <p:ext uri="{BB962C8B-B14F-4D97-AF65-F5344CB8AC3E}">
        <p14:creationId xmlns:p14="http://schemas.microsoft.com/office/powerpoint/2010/main" val="19183242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baseline="0">
                <a:solidFill>
                  <a:schemeClr val="tx2"/>
                </a:solidFill>
              </a:defRPr>
            </a:lvl1pPr>
          </a:lstStyle>
          <a:p>
            <a:r>
              <a:rPr lang="en-US" dirty="0"/>
              <a:t>Click to Edit Title</a:t>
            </a:r>
          </a:p>
        </p:txBody>
      </p:sp>
    </p:spTree>
    <p:extLst>
      <p:ext uri="{BB962C8B-B14F-4D97-AF65-F5344CB8AC3E}">
        <p14:creationId xmlns:p14="http://schemas.microsoft.com/office/powerpoint/2010/main" val="859069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dnight header bar">
    <p:spTree>
      <p:nvGrpSpPr>
        <p:cNvPr id="1" name=""/>
        <p:cNvGrpSpPr/>
        <p:nvPr/>
      </p:nvGrpSpPr>
      <p:grpSpPr>
        <a:xfrm>
          <a:off x="0" y="0"/>
          <a:ext cx="0" cy="0"/>
          <a:chOff x="0" y="0"/>
          <a:chExt cx="0" cy="0"/>
        </a:xfrm>
      </p:grpSpPr>
      <p:sp>
        <p:nvSpPr>
          <p:cNvPr id="8" name="Rectangle 7"/>
          <p:cNvSpPr/>
          <p:nvPr userDrawn="1"/>
        </p:nvSpPr>
        <p:spPr>
          <a:xfrm>
            <a:off x="0" y="0"/>
            <a:ext cx="9144000" cy="7581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hasCustomPrompt="1"/>
          </p:nvPr>
        </p:nvSpPr>
        <p:spPr>
          <a:xfrm>
            <a:off x="626364" y="155688"/>
            <a:ext cx="7891272" cy="457200"/>
          </a:xfrm>
        </p:spPr>
        <p:txBody>
          <a:bodyPr anchor="ctr" anchorCtr="0">
            <a:noAutofit/>
          </a:bodyPr>
          <a:lstStyle>
            <a:lvl1pPr algn="ctr">
              <a:defRPr baseline="0">
                <a:solidFill>
                  <a:schemeClr val="bg1"/>
                </a:solidFill>
              </a:defRPr>
            </a:lvl1pPr>
          </a:lstStyle>
          <a:p>
            <a:r>
              <a:rPr lang="en-US" dirty="0"/>
              <a:t>Click to Edit Title</a:t>
            </a:r>
          </a:p>
        </p:txBody>
      </p:sp>
      <p:sp>
        <p:nvSpPr>
          <p:cNvPr id="5" name="Text Placeholder 2"/>
          <p:cNvSpPr>
            <a:spLocks noGrp="1"/>
          </p:cNvSpPr>
          <p:nvPr>
            <p:ph type="body" sz="quarter" idx="11" hasCustomPrompt="1"/>
          </p:nvPr>
        </p:nvSpPr>
        <p:spPr>
          <a:xfrm flipH="1">
            <a:off x="626364" y="969461"/>
            <a:ext cx="7891272" cy="274320"/>
          </a:xfrm>
        </p:spPr>
        <p:txBody>
          <a:bodyPr wrap="square" anchor="ctr" anchorCtr="0">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stStyle>
          <a:p>
            <a:pPr lvl="0"/>
            <a:r>
              <a:rPr lang="en-US" dirty="0"/>
              <a:t>Click to edit subtitle</a:t>
            </a:r>
          </a:p>
        </p:txBody>
      </p:sp>
      <p:sp>
        <p:nvSpPr>
          <p:cNvPr id="6" name="Content Placeholder 3"/>
          <p:cNvSpPr>
            <a:spLocks noGrp="1"/>
          </p:cNvSpPr>
          <p:nvPr>
            <p:ph sz="quarter" idx="12" hasCustomPrompt="1"/>
          </p:nvPr>
        </p:nvSpPr>
        <p:spPr>
          <a:xfrm>
            <a:off x="626364" y="1362752"/>
            <a:ext cx="7891272" cy="3358896"/>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9" name="TextBox 8"/>
          <p:cNvSpPr txBox="1"/>
          <p:nvPr userDrawn="1"/>
        </p:nvSpPr>
        <p:spPr>
          <a:xfrm>
            <a:off x="8489992" y="53524"/>
            <a:ext cx="654008" cy="276999"/>
          </a:xfrm>
          <a:prstGeom prst="rect">
            <a:avLst/>
          </a:prstGeom>
          <a:noFill/>
        </p:spPr>
        <p:txBody>
          <a:bodyPr wrap="square" rtlCol="0">
            <a:spAutoFit/>
          </a:bodyPr>
          <a:lstStyle/>
          <a:p>
            <a:r>
              <a:rPr lang="en-US" sz="1200" b="1" dirty="0">
                <a:solidFill>
                  <a:schemeClr val="bg1"/>
                </a:solidFill>
              </a:rPr>
              <a:t>#SASGF</a:t>
            </a:r>
          </a:p>
        </p:txBody>
      </p:sp>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26364" y="192024"/>
            <a:ext cx="7891272" cy="457200"/>
          </a:xfrm>
        </p:spPr>
        <p:txBody>
          <a:bodyPr>
            <a:noAutofit/>
          </a:bodyPr>
          <a:lstStyle>
            <a:lvl1pPr algn="ctr">
              <a:defRPr baseline="0">
                <a:solidFill>
                  <a:schemeClr val="tx2"/>
                </a:solidFill>
              </a:defRPr>
            </a:lvl1pPr>
          </a:lstStyle>
          <a:p>
            <a:r>
              <a:rPr lang="en-US" dirty="0"/>
              <a:t>Click to Edit Title</a:t>
            </a:r>
          </a:p>
        </p:txBody>
      </p:sp>
      <p:sp>
        <p:nvSpPr>
          <p:cNvPr id="5" name="Text Placeholder 2"/>
          <p:cNvSpPr>
            <a:spLocks noGrp="1"/>
          </p:cNvSpPr>
          <p:nvPr>
            <p:ph type="body" sz="quarter" idx="3" hasCustomPrompt="1"/>
          </p:nvPr>
        </p:nvSpPr>
        <p:spPr>
          <a:xfrm>
            <a:off x="627641" y="640080"/>
            <a:ext cx="7891272" cy="274320"/>
          </a:xfrm>
        </p:spPr>
        <p:txBody>
          <a:bodyPr wrap="square" anchor="ctr">
            <a:noAutofit/>
          </a:bodyPr>
          <a:lstStyle>
            <a:lvl1pPr marL="0" indent="0" algn="ctr">
              <a:lnSpc>
                <a:spcPct val="100000"/>
              </a:lnSpc>
              <a:spcBef>
                <a:spcPts val="0"/>
              </a:spcBef>
              <a:buFont typeface="Arial" pitchFamily="34" charset="0"/>
              <a:buNone/>
              <a:defRPr sz="2200" b="0" cap="none" baseline="0">
                <a:solidFill>
                  <a:srgbClr val="71256A"/>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6" name="Content Placeholder 3"/>
          <p:cNvSpPr>
            <a:spLocks noGrp="1"/>
          </p:cNvSpPr>
          <p:nvPr>
            <p:ph sz="quarter" idx="4" hasCustomPrompt="1"/>
          </p:nvPr>
        </p:nvSpPr>
        <p:spPr>
          <a:xfrm>
            <a:off x="627641" y="1014984"/>
            <a:ext cx="3886200" cy="3639312"/>
          </a:xfrm>
        </p:spPr>
        <p:txBody>
          <a:bodyPr wrap="square" anchor="t" anchorCtr="0">
            <a:normAutofit/>
          </a:bodyPr>
          <a:lstStyle>
            <a:lvl1pPr>
              <a:defRPr sz="2400" baseline="0">
                <a:solidFill>
                  <a:schemeClr val="tx2"/>
                </a:solidFill>
                <a:latin typeface="+mn-lt"/>
              </a:defRPr>
            </a:lvl1pPr>
            <a:lvl2pPr>
              <a:defRPr sz="2000" baseline="0">
                <a:latin typeface="+mn-lt"/>
              </a:defRPr>
            </a:lvl2pPr>
            <a:lvl3pPr>
              <a:defRPr sz="16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
        <p:nvSpPr>
          <p:cNvPr id="8" name="Content Placeholder 3"/>
          <p:cNvSpPr>
            <a:spLocks noGrp="1"/>
          </p:cNvSpPr>
          <p:nvPr>
            <p:ph sz="quarter" idx="10" hasCustomPrompt="1"/>
          </p:nvPr>
        </p:nvSpPr>
        <p:spPr>
          <a:xfrm>
            <a:off x="4631436" y="1014984"/>
            <a:ext cx="3886200" cy="3639312"/>
          </a:xfrm>
        </p:spPr>
        <p:txBody>
          <a:bodyPr wrap="square" anchor="t" anchorCtr="0">
            <a:normAutofit/>
          </a:bodyPr>
          <a:lstStyle>
            <a:lvl1pPr>
              <a:defRPr sz="2400" baseline="0">
                <a:solidFill>
                  <a:schemeClr val="tx2"/>
                </a:solidFill>
                <a:latin typeface="+mn-lt"/>
              </a:defRPr>
            </a:lvl1pPr>
            <a:lvl2pPr>
              <a:defRPr sz="2000" baseline="0">
                <a:latin typeface="+mn-lt"/>
              </a:defRPr>
            </a:lvl2pPr>
            <a:lvl3pPr>
              <a:defRPr sz="1600" baseline="0">
                <a:latin typeface="+mn-lt"/>
              </a:defRPr>
            </a:lvl3pPr>
            <a:lvl4pPr>
              <a:defRPr sz="1200" baseline="0">
                <a:latin typeface="+mj-lt"/>
              </a:defRPr>
            </a:lvl4pPr>
            <a:lvl5pPr>
              <a:defRPr sz="1000" baseline="0">
                <a:latin typeface="+mj-lt"/>
              </a:defRPr>
            </a:lvl5pPr>
            <a:lvl6pPr>
              <a:defRPr sz="1600"/>
            </a:lvl6pPr>
            <a:lvl7pPr>
              <a:defRPr sz="1600"/>
            </a:lvl7pPr>
            <a:lvl8pPr>
              <a:defRPr sz="1600"/>
            </a:lvl8pPr>
            <a:lvl9pPr>
              <a:defRPr sz="1600"/>
            </a:lvl9pPr>
          </a:lstStyle>
          <a:p>
            <a:pPr lvl="0"/>
            <a:r>
              <a:rPr lang="en-US" dirty="0"/>
              <a:t>Click to add text or click an icon to add other content types.</a:t>
            </a:r>
          </a:p>
          <a:p>
            <a:pPr lvl="1"/>
            <a:r>
              <a:rPr lang="en-US" dirty="0"/>
              <a:t>Second level</a:t>
            </a:r>
          </a:p>
          <a:p>
            <a:pPr lvl="2"/>
            <a:r>
              <a:rPr lang="en-US" dirty="0"/>
              <a:t>Third level</a:t>
            </a:r>
          </a:p>
        </p:txBody>
      </p:sp>
    </p:spTree>
    <p:extLst>
      <p:ext uri="{BB962C8B-B14F-4D97-AF65-F5344CB8AC3E}">
        <p14:creationId xmlns:p14="http://schemas.microsoft.com/office/powerpoint/2010/main" val="25941315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626364" y="192024"/>
            <a:ext cx="7891272" cy="457200"/>
          </a:xfrm>
          <a:prstGeom prst="rect">
            <a:avLst/>
          </a:prstGeom>
        </p:spPr>
        <p:txBody>
          <a:bodyPr vert="horz" wrap="square" lIns="91440" tIns="45720" rIns="91440" bIns="45720" rtlCol="0" anchor="ctr" anchorCtr="0">
            <a:noAutofit/>
          </a:bodyPr>
          <a:lstStyle/>
          <a:p>
            <a:pPr lvl="0"/>
            <a:r>
              <a:rPr lang="en-US" dirty="0"/>
              <a:t>Click to edit Master title style</a:t>
            </a:r>
          </a:p>
        </p:txBody>
      </p:sp>
      <p:sp>
        <p:nvSpPr>
          <p:cNvPr id="3" name="Text Placeholder 2"/>
          <p:cNvSpPr>
            <a:spLocks noGrp="1"/>
          </p:cNvSpPr>
          <p:nvPr>
            <p:ph type="body" idx="1"/>
          </p:nvPr>
        </p:nvSpPr>
        <p:spPr>
          <a:xfrm>
            <a:off x="626364" y="1014984"/>
            <a:ext cx="7891272" cy="3639312"/>
          </a:xfrm>
          <a:prstGeom prst="rect">
            <a:avLst/>
          </a:prstGeom>
        </p:spPr>
        <p:txBody>
          <a:bodyPr vert="horz" lIns="91440" tIns="45720" rIns="91440" bIns="45720" rtlCol="0" anchor="t" anchorCtr="0">
            <a:normAutofit/>
          </a:bodyPr>
          <a:lstStyle/>
          <a:p>
            <a:pPr lvl="0"/>
            <a:r>
              <a:rPr lang="en-US" dirty="0"/>
              <a:t>Click to add text or click an icon to add other content types.	</a:t>
            </a:r>
          </a:p>
          <a:p>
            <a:pPr lvl="1"/>
            <a:r>
              <a:rPr lang="en-US" dirty="0"/>
              <a:t>Second level</a:t>
            </a:r>
          </a:p>
          <a:p>
            <a:pPr lvl="2"/>
            <a:r>
              <a:rPr lang="en-US" dirty="0"/>
              <a:t>Third level</a:t>
            </a:r>
          </a:p>
        </p:txBody>
      </p:sp>
      <p:sp>
        <p:nvSpPr>
          <p:cNvPr id="7" name="TextBox 6"/>
          <p:cNvSpPr txBox="1"/>
          <p:nvPr userDrawn="1"/>
        </p:nvSpPr>
        <p:spPr>
          <a:xfrm>
            <a:off x="0" y="20635782"/>
            <a:ext cx="37490400" cy="615553"/>
          </a:xfrm>
          <a:prstGeom prst="rect">
            <a:avLst/>
          </a:prstGeom>
          <a:noFill/>
        </p:spPr>
        <p:txBody>
          <a:bodyPr wrap="square" rtlCol="0">
            <a:spAutoFit/>
          </a:bodyPr>
          <a:lstStyle/>
          <a:p>
            <a:pPr algn="ctr"/>
            <a:r>
              <a:rPr lang="en-US" sz="1600" dirty="0">
                <a:solidFill>
                  <a:schemeClr val="bg1"/>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endParaRPr lang="en-US" sz="1800" dirty="0">
              <a:solidFill>
                <a:schemeClr val="bg1"/>
              </a:solidFill>
            </a:endParaRPr>
          </a:p>
        </p:txBody>
      </p:sp>
      <p:sp>
        <p:nvSpPr>
          <p:cNvPr id="8" name="TextBox 7"/>
          <p:cNvSpPr txBox="1"/>
          <p:nvPr userDrawn="1"/>
        </p:nvSpPr>
        <p:spPr>
          <a:xfrm>
            <a:off x="152400" y="20788182"/>
            <a:ext cx="37490400" cy="615553"/>
          </a:xfrm>
          <a:prstGeom prst="rect">
            <a:avLst/>
          </a:prstGeom>
          <a:noFill/>
        </p:spPr>
        <p:txBody>
          <a:bodyPr wrap="square" rtlCol="0">
            <a:spAutoFit/>
          </a:bodyPr>
          <a:lstStyle/>
          <a:p>
            <a:pPr algn="ctr"/>
            <a:r>
              <a:rPr lang="en-US" sz="1600" dirty="0">
                <a:solidFill>
                  <a:schemeClr val="bg1"/>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endParaRPr lang="en-US" sz="1800" dirty="0">
              <a:solidFill>
                <a:schemeClr val="bg1"/>
              </a:solidFill>
            </a:endParaRPr>
          </a:p>
        </p:txBody>
      </p:sp>
      <p:sp>
        <p:nvSpPr>
          <p:cNvPr id="4" name="TextBox 3"/>
          <p:cNvSpPr txBox="1"/>
          <p:nvPr userDrawn="1"/>
        </p:nvSpPr>
        <p:spPr>
          <a:xfrm>
            <a:off x="0" y="4965552"/>
            <a:ext cx="9144000" cy="246221"/>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500" dirty="0">
                <a:solidFill>
                  <a:schemeClr val="bg1">
                    <a:lumMod val="50000"/>
                  </a:schemeClr>
                </a:solidFill>
              </a:rPr>
              <a:t>SAS and all other SAS Institute Inc. product or service names are registered trademarks or trademarks of SAS Institute Inc. in the USA and other countries. ® indicates USA registration. Other brand and product names are trademarks of their respective companies.</a:t>
            </a:r>
          </a:p>
          <a:p>
            <a:pPr algn="ctr"/>
            <a:endParaRPr lang="en-US" sz="500" dirty="0">
              <a:solidFill>
                <a:schemeClr val="bg1">
                  <a:lumMod val="50000"/>
                </a:schemeClr>
              </a:solidFill>
            </a:endParaRPr>
          </a:p>
        </p:txBody>
      </p:sp>
      <p:sp>
        <p:nvSpPr>
          <p:cNvPr id="12" name="TextBox 11"/>
          <p:cNvSpPr txBox="1"/>
          <p:nvPr userDrawn="1"/>
        </p:nvSpPr>
        <p:spPr>
          <a:xfrm>
            <a:off x="8489992" y="53524"/>
            <a:ext cx="654008" cy="276999"/>
          </a:xfrm>
          <a:prstGeom prst="rect">
            <a:avLst/>
          </a:prstGeom>
          <a:noFill/>
        </p:spPr>
        <p:txBody>
          <a:bodyPr wrap="square" rtlCol="0">
            <a:spAutoFit/>
          </a:bodyPr>
          <a:lstStyle/>
          <a:p>
            <a:r>
              <a:rPr lang="en-US" sz="1200" b="1" dirty="0">
                <a:solidFill>
                  <a:srgbClr val="71256A"/>
                </a:solidFill>
              </a:rPr>
              <a:t>#SASGF</a:t>
            </a:r>
          </a:p>
        </p:txBody>
      </p:sp>
    </p:spTree>
    <p:extLst>
      <p:ext uri="{BB962C8B-B14F-4D97-AF65-F5344CB8AC3E}">
        <p14:creationId xmlns:p14="http://schemas.microsoft.com/office/powerpoint/2010/main" val="524744438"/>
      </p:ext>
    </p:extLst>
  </p:cSld>
  <p:clrMap bg1="lt1" tx1="dk1" bg2="lt2" tx2="dk2" accent1="accent1" accent2="accent2" accent3="accent3" accent4="accent4" accent5="accent5" accent6="accent6" hlink="hlink" folHlink="folHlink"/>
  <p:sldLayoutIdLst>
    <p:sldLayoutId id="2147483984" r:id="rId1"/>
    <p:sldLayoutId id="2147483936" r:id="rId2"/>
    <p:sldLayoutId id="2147483983" r:id="rId3"/>
    <p:sldLayoutId id="2147483927" r:id="rId4"/>
    <p:sldLayoutId id="2147483981" r:id="rId5"/>
    <p:sldLayoutId id="2147483928" r:id="rId6"/>
    <p:sldLayoutId id="2147483929" r:id="rId7"/>
    <p:sldLayoutId id="2147483982" r:id="rId8"/>
    <p:sldLayoutId id="2147483930" r:id="rId9"/>
    <p:sldLayoutId id="2147483980" r:id="rId10"/>
    <p:sldLayoutId id="2147483935" r:id="rId11"/>
    <p:sldLayoutId id="2147483941" r:id="rId12"/>
  </p:sldLayoutIdLst>
  <p:transition>
    <p:fade/>
  </p:transition>
  <p:hf sldNum="0" hdr="0" ftr="0" dt="0"/>
  <p:txStyles>
    <p:title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p:titleStyle>
    <p:body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accent3"/>
        </a:buClr>
        <a:buSzPct val="80000"/>
        <a:buFont typeface="Arial" pitchFamily="34" charset="0"/>
        <a:buChar char="•"/>
        <a:tabLst/>
        <a:defRPr sz="2400" kern="1200" baseline="0">
          <a:solidFill>
            <a:schemeClr val="tx2"/>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2"/>
        </a:buClr>
        <a:buSzPct val="100000"/>
        <a:buFont typeface="Arial" charset="0"/>
        <a:buChar char="•"/>
        <a:defRPr sz="1800" kern="1200" baseline="0">
          <a:solidFill>
            <a:schemeClr val="tx2"/>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hyperlink" Target="https://datatables.net/" TargetMode="External"/><Relationship Id="rId4" Type="http://schemas.openxmlformats.org/officeDocument/2006/relationships/hyperlink" Target="https://datatables.net/examples/index"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888/example1.html"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datatables.ne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atatables.net/"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hyperlink" Target="https://datatables.net/"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localhost:8888/example2.json"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datatables.ne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localhost:8888/example2.html"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datatables.ne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atatables.net/"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datatables.net/"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localhost:8888/example4.html"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pivottable.js.org/exampl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pivottable.js.org/examples/"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pivottable.js.org/examples/"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pivottable.js.org/example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8888/example7.json"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8888/example7.html"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hyperlink" Target="https://pivottable.js.org/examples/"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dygraphs.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dygraphs.com/"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dygraphs.com/"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localhost:8888/example8.json"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hyperlink" Target="http://dygraphs.co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dygraphs.com/" TargetMode="External"/><Relationship Id="rId5" Type="http://schemas.openxmlformats.org/officeDocument/2006/relationships/hyperlink" Target="http://localhost:8888/example8.html" TargetMode="Externa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hyperlink" Target="https://muzejs.org/examples"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hyperlink" Target="https://muzejs.org/examples"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muzejs.org/examples"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hyperlink" Target="https://muzejs.org/examples" TargetMode="External"/><Relationship Id="rId4" Type="http://schemas.openxmlformats.org/officeDocument/2006/relationships/hyperlink" Target="http://localhost:8888/example9.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c-js.github.io/dc.js/"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hyperlink" Target="http://square.github.io/crossfilte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c-js.github.io/dc.js/" TargetMode="External"/><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dc-js.github.io/dc.js/"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hyperlink" Target="https://dc-js.github.io/dc.js/"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hyperlink" Target="http://localhost:8888/example11.html" TargetMode="Externa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Boemska/h54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s://boemskats.com/h54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Boemska/h54s" TargetMode="External"/><Relationship Id="rId13" Type="http://schemas.openxmlformats.org/officeDocument/2006/relationships/hyperlink" Target="http://square.github.io/crossfilter/" TargetMode="External"/><Relationship Id="rId3" Type="http://schemas.openxmlformats.org/officeDocument/2006/relationships/hyperlink" Target="https://jquery.com/" TargetMode="External"/><Relationship Id="rId7" Type="http://schemas.openxmlformats.org/officeDocument/2006/relationships/hyperlink" Target="https://boemskats.com/h54s/" TargetMode="External"/><Relationship Id="rId12" Type="http://schemas.openxmlformats.org/officeDocument/2006/relationships/hyperlink" Target="http://dc-js.github.io/dc.j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dygraphs.com/" TargetMode="External"/><Relationship Id="rId11" Type="http://schemas.openxmlformats.org/officeDocument/2006/relationships/hyperlink" Target="https://dc-js.github.io/dc.js/" TargetMode="External"/><Relationship Id="rId5" Type="http://schemas.openxmlformats.org/officeDocument/2006/relationships/hyperlink" Target="https://pivottable.js.org/examples/" TargetMode="External"/><Relationship Id="rId10" Type="http://schemas.openxmlformats.org/officeDocument/2006/relationships/hyperlink" Target="https://www.charts.com/muze" TargetMode="External"/><Relationship Id="rId4" Type="http://schemas.openxmlformats.org/officeDocument/2006/relationships/hyperlink" Target="https://datatables.net/" TargetMode="External"/><Relationship Id="rId9" Type="http://schemas.openxmlformats.org/officeDocument/2006/relationships/hyperlink" Target="https://github.com/chartshq/muze"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jslint.com/"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DBCDF7-2D6B-004C-B446-4EAB49B619A8}"/>
              </a:ext>
            </a:extLst>
          </p:cNvPr>
          <p:cNvSpPr>
            <a:spLocks noGrp="1"/>
          </p:cNvSpPr>
          <p:nvPr>
            <p:ph type="title"/>
          </p:nvPr>
        </p:nvSpPr>
        <p:spPr/>
        <p:txBody>
          <a:bodyPr/>
          <a:lstStyle/>
          <a:p>
            <a:r>
              <a:rPr lang="en-US" dirty="0"/>
              <a:t>Instructions to the presenter</a:t>
            </a:r>
          </a:p>
        </p:txBody>
      </p:sp>
      <p:sp>
        <p:nvSpPr>
          <p:cNvPr id="5" name="Content Placeholder 4">
            <a:extLst>
              <a:ext uri="{FF2B5EF4-FFF2-40B4-BE49-F238E27FC236}">
                <a16:creationId xmlns:a16="http://schemas.microsoft.com/office/drawing/2014/main" id="{80E7E31B-0623-5143-BB6B-E85A5627E170}"/>
              </a:ext>
            </a:extLst>
          </p:cNvPr>
          <p:cNvSpPr>
            <a:spLocks noGrp="1"/>
          </p:cNvSpPr>
          <p:nvPr>
            <p:ph sz="quarter" idx="11"/>
          </p:nvPr>
        </p:nvSpPr>
        <p:spPr/>
        <p:txBody>
          <a:bodyPr/>
          <a:lstStyle/>
          <a:p>
            <a:r>
              <a:rPr lang="en-US" dirty="0"/>
              <a:t>Start MAMP before presentation so that we can show some live demos</a:t>
            </a:r>
          </a:p>
        </p:txBody>
      </p:sp>
    </p:spTree>
    <p:extLst>
      <p:ext uri="{BB962C8B-B14F-4D97-AF65-F5344CB8AC3E}">
        <p14:creationId xmlns:p14="http://schemas.microsoft.com/office/powerpoint/2010/main" val="371536832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BB0AE-157C-2749-8E75-7CD69696D94F}"/>
              </a:ext>
            </a:extLst>
          </p:cNvPr>
          <p:cNvSpPr>
            <a:spLocks noGrp="1"/>
          </p:cNvSpPr>
          <p:nvPr>
            <p:ph type="title"/>
          </p:nvPr>
        </p:nvSpPr>
        <p:spPr/>
        <p:txBody>
          <a:bodyPr/>
          <a:lstStyle/>
          <a:p>
            <a:r>
              <a:rPr lang="en-US" dirty="0"/>
              <a:t>Sending things from Stored Process to browser</a:t>
            </a:r>
          </a:p>
        </p:txBody>
      </p:sp>
      <p:sp>
        <p:nvSpPr>
          <p:cNvPr id="3" name="Text Placeholder 2">
            <a:extLst>
              <a:ext uri="{FF2B5EF4-FFF2-40B4-BE49-F238E27FC236}">
                <a16:creationId xmlns:a16="http://schemas.microsoft.com/office/drawing/2014/main" id="{F3351D8D-A3DC-C141-83D6-4BA847906C42}"/>
              </a:ext>
            </a:extLst>
          </p:cNvPr>
          <p:cNvSpPr>
            <a:spLocks noGrp="1"/>
          </p:cNvSpPr>
          <p:nvPr>
            <p:ph type="body" sz="quarter" idx="12"/>
          </p:nvPr>
        </p:nvSpPr>
        <p:spPr/>
        <p:txBody>
          <a:bodyPr/>
          <a:lstStyle/>
          <a:p>
            <a:r>
              <a:rPr lang="en-US" dirty="0"/>
              <a:t>Used with SAS Stored Process Web Application</a:t>
            </a:r>
          </a:p>
        </p:txBody>
      </p:sp>
      <p:sp>
        <p:nvSpPr>
          <p:cNvPr id="4" name="Content Placeholder 3">
            <a:extLst>
              <a:ext uri="{FF2B5EF4-FFF2-40B4-BE49-F238E27FC236}">
                <a16:creationId xmlns:a16="http://schemas.microsoft.com/office/drawing/2014/main" id="{F0D167AF-8C6F-9740-B6DF-BA9CA8B27C6B}"/>
              </a:ext>
            </a:extLst>
          </p:cNvPr>
          <p:cNvSpPr>
            <a:spLocks noGrp="1"/>
          </p:cNvSpPr>
          <p:nvPr>
            <p:ph sz="quarter" idx="11"/>
          </p:nvPr>
        </p:nvSpPr>
        <p:spPr/>
        <p:txBody>
          <a:bodyPr>
            <a:normAutofit/>
          </a:bodyPr>
          <a:lstStyle/>
          <a:p>
            <a:r>
              <a:rPr lang="en-US" dirty="0"/>
              <a:t>Output is written to browser by writing to </a:t>
            </a:r>
            <a:r>
              <a:rPr lang="en-US" b="1" dirty="0">
                <a:solidFill>
                  <a:srgbClr val="FF0000"/>
                </a:solidFill>
              </a:rPr>
              <a:t>_</a:t>
            </a:r>
            <a:r>
              <a:rPr lang="en-US" b="1" dirty="0" err="1">
                <a:solidFill>
                  <a:srgbClr val="FF0000"/>
                </a:solidFill>
              </a:rPr>
              <a:t>webout</a:t>
            </a:r>
            <a:endParaRPr lang="en-US" b="1" dirty="0">
              <a:solidFill>
                <a:srgbClr val="FF0000"/>
              </a:solidFill>
            </a:endParaRPr>
          </a:p>
          <a:p>
            <a:r>
              <a:rPr lang="en-US" dirty="0"/>
              <a:t>ODS output can be written using </a:t>
            </a:r>
            <a:r>
              <a:rPr lang="en-US" b="1" dirty="0">
                <a:solidFill>
                  <a:srgbClr val="00B050"/>
                </a:solidFill>
              </a:rPr>
              <a:t>%</a:t>
            </a:r>
            <a:r>
              <a:rPr lang="en-US" b="1" dirty="0" err="1">
                <a:solidFill>
                  <a:srgbClr val="00B050"/>
                </a:solidFill>
              </a:rPr>
              <a:t>stpbegin</a:t>
            </a:r>
            <a:r>
              <a:rPr lang="en-US" b="1" dirty="0">
                <a:solidFill>
                  <a:srgbClr val="00B050"/>
                </a:solidFill>
              </a:rPr>
              <a:t> </a:t>
            </a:r>
            <a:r>
              <a:rPr lang="en-US" dirty="0"/>
              <a:t>and </a:t>
            </a:r>
            <a:r>
              <a:rPr lang="en-US" b="1" dirty="0">
                <a:solidFill>
                  <a:srgbClr val="00B050"/>
                </a:solidFill>
              </a:rPr>
              <a:t>%</a:t>
            </a:r>
            <a:r>
              <a:rPr lang="en-US" b="1" dirty="0" err="1">
                <a:solidFill>
                  <a:srgbClr val="00B050"/>
                </a:solidFill>
              </a:rPr>
              <a:t>stpend</a:t>
            </a:r>
            <a:endParaRPr lang="en-US" b="1" dirty="0">
              <a:solidFill>
                <a:srgbClr val="00B050"/>
              </a:solidFill>
            </a:endParaRPr>
          </a:p>
          <a:p>
            <a:endParaRPr lang="en-GB" dirty="0"/>
          </a:p>
        </p:txBody>
      </p:sp>
      <p:sp>
        <p:nvSpPr>
          <p:cNvPr id="5" name="Rectangle 4">
            <a:extLst>
              <a:ext uri="{FF2B5EF4-FFF2-40B4-BE49-F238E27FC236}">
                <a16:creationId xmlns:a16="http://schemas.microsoft.com/office/drawing/2014/main" id="{A71A3299-BFC8-8B4D-BAFD-DD66106C81A8}"/>
              </a:ext>
            </a:extLst>
          </p:cNvPr>
          <p:cNvSpPr/>
          <p:nvPr/>
        </p:nvSpPr>
        <p:spPr>
          <a:xfrm>
            <a:off x="2286000" y="2176048"/>
            <a:ext cx="4572000" cy="2585323"/>
          </a:xfrm>
          <a:prstGeom prst="rect">
            <a:avLst/>
          </a:prstGeom>
          <a:solidFill>
            <a:schemeClr val="accent5">
              <a:lumMod val="20000"/>
              <a:lumOff val="80000"/>
            </a:schemeClr>
          </a:solidFill>
        </p:spPr>
        <p:txBody>
          <a:bodyPr>
            <a:spAutoFit/>
          </a:bodyPr>
          <a:lstStyle/>
          <a:p>
            <a:r>
              <a:rPr lang="en-US" sz="1600" b="1" dirty="0">
                <a:solidFill>
                  <a:srgbClr val="00B050"/>
                </a:solidFill>
                <a:latin typeface="Courier New" panose="02070309020205020404" pitchFamily="49" charset="0"/>
                <a:cs typeface="Courier New" panose="02070309020205020404" pitchFamily="49" charset="0"/>
              </a:rPr>
              <a:t>%</a:t>
            </a:r>
            <a:r>
              <a:rPr lang="en-US" sz="1600" b="1" dirty="0" err="1">
                <a:solidFill>
                  <a:srgbClr val="00B050"/>
                </a:solidFill>
                <a:latin typeface="Courier New" panose="02070309020205020404" pitchFamily="49" charset="0"/>
                <a:cs typeface="Courier New" panose="02070309020205020404" pitchFamily="49" charset="0"/>
              </a:rPr>
              <a:t>stpbegin</a:t>
            </a:r>
            <a:r>
              <a:rPr lang="en-US" sz="1600" b="1" dirty="0">
                <a:solidFill>
                  <a:srgbClr val="00B05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 </a:t>
            </a:r>
            <a:endParaRPr lang="en-GB" sz="1600" b="1"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Proc print data=</a:t>
            </a:r>
            <a:r>
              <a:rPr lang="en-US" sz="1600" dirty="0" err="1">
                <a:latin typeface="Courier New" panose="02070309020205020404" pitchFamily="49" charset="0"/>
                <a:cs typeface="Courier New" panose="02070309020205020404" pitchFamily="49" charset="0"/>
              </a:rPr>
              <a:t>sashelp.class</a:t>
            </a:r>
            <a:r>
              <a:rPr lang="en-US" sz="1600" dirty="0">
                <a:latin typeface="Courier New" panose="02070309020205020404" pitchFamily="49" charset="0"/>
                <a:cs typeface="Courier New" panose="02070309020205020404" pitchFamily="49" charset="0"/>
              </a:rPr>
              <a:t> ; </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Run ;</a:t>
            </a:r>
            <a:endParaRPr lang="en-GB" sz="1600" dirty="0">
              <a:latin typeface="Courier New" panose="02070309020205020404" pitchFamily="49" charset="0"/>
              <a:cs typeface="Courier New" panose="02070309020205020404" pitchFamily="49" charset="0"/>
            </a:endParaRPr>
          </a:p>
          <a:p>
            <a:r>
              <a:rPr lang="en-US" sz="1600" b="1" dirty="0">
                <a:solidFill>
                  <a:srgbClr val="00B050"/>
                </a:solidFill>
                <a:latin typeface="Courier New" panose="02070309020205020404" pitchFamily="49" charset="0"/>
                <a:cs typeface="Courier New" panose="02070309020205020404" pitchFamily="49" charset="0"/>
              </a:rPr>
              <a:t>%</a:t>
            </a:r>
            <a:r>
              <a:rPr lang="en-US" sz="1600" b="1" dirty="0" err="1">
                <a:solidFill>
                  <a:srgbClr val="00B050"/>
                </a:solidFill>
                <a:latin typeface="Courier New" panose="02070309020205020404" pitchFamily="49" charset="0"/>
                <a:cs typeface="Courier New" panose="02070309020205020404" pitchFamily="49" charset="0"/>
              </a:rPr>
              <a:t>stpend</a:t>
            </a:r>
            <a:r>
              <a:rPr lang="en-US" sz="1600" b="1" dirty="0">
                <a:solidFill>
                  <a:srgbClr val="00B050"/>
                </a:solidFill>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a:t>
            </a:r>
            <a:endParaRPr lang="en-GB" sz="1600" b="1"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Data _null_ ;</a:t>
            </a:r>
            <a:endParaRPr lang="en-GB" sz="1600" dirty="0">
              <a:latin typeface="Courier New" panose="02070309020205020404" pitchFamily="49" charset="0"/>
              <a:cs typeface="Courier New" panose="02070309020205020404" pitchFamily="49" charset="0"/>
            </a:endParaRPr>
          </a:p>
          <a:p>
            <a:r>
              <a:rPr lang="en-US" sz="1600">
                <a:latin typeface="Courier New" panose="02070309020205020404" pitchFamily="49" charset="0"/>
                <a:cs typeface="Courier New" panose="02070309020205020404" pitchFamily="49" charset="0"/>
              </a:rPr>
              <a:t>  File </a:t>
            </a:r>
            <a:r>
              <a:rPr lang="en-US" sz="1600" b="1" dirty="0">
                <a:solidFill>
                  <a:srgbClr val="FF0000"/>
                </a:solidFill>
                <a:latin typeface="Courier New" panose="02070309020205020404" pitchFamily="49" charset="0"/>
                <a:cs typeface="Courier New" panose="02070309020205020404" pitchFamily="49" charset="0"/>
              </a:rPr>
              <a:t>_</a:t>
            </a:r>
            <a:r>
              <a:rPr lang="en-US" sz="1600" b="1" dirty="0" err="1">
                <a:solidFill>
                  <a:srgbClr val="FF0000"/>
                </a:solidFill>
                <a:latin typeface="Courier New" panose="02070309020205020404" pitchFamily="49" charset="0"/>
                <a:cs typeface="Courier New" panose="02070309020205020404" pitchFamily="49" charset="0"/>
              </a:rPr>
              <a:t>webout</a:t>
            </a:r>
            <a:r>
              <a:rPr lang="en-US" sz="1600" b="1" dirty="0">
                <a:solidFill>
                  <a:srgbClr val="FF0000"/>
                </a:solidFill>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a:t>
            </a:r>
            <a:endParaRPr lang="en-GB" sz="1600" dirty="0">
              <a:latin typeface="Courier New" panose="02070309020205020404" pitchFamily="49" charset="0"/>
              <a:cs typeface="Courier New" panose="02070309020205020404" pitchFamily="49" charset="0"/>
            </a:endParaRPr>
          </a:p>
          <a:p>
            <a:r>
              <a:rPr lang="en-US" sz="1600">
                <a:latin typeface="Courier New" panose="02070309020205020404" pitchFamily="49" charset="0"/>
                <a:cs typeface="Courier New" panose="02070309020205020404" pitchFamily="49" charset="0"/>
              </a:rPr>
              <a:t>  Put </a:t>
            </a:r>
            <a:r>
              <a:rPr lang="en-US" sz="1600" dirty="0">
                <a:latin typeface="Courier New" panose="02070309020205020404" pitchFamily="49" charset="0"/>
                <a:cs typeface="Courier New" panose="02070309020205020404" pitchFamily="49" charset="0"/>
              </a:rPr>
              <a:t>'&lt;html&gt;&lt;body&gt;’ ;</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  Put </a:t>
            </a:r>
            <a:r>
              <a:rPr lang="en-US" sz="1600" dirty="0">
                <a:latin typeface="Courier New" panose="02070309020205020404" pitchFamily="49" charset="0"/>
                <a:cs typeface="Courier New" panose="02070309020205020404" pitchFamily="49" charset="0"/>
              </a:rPr>
              <a:t>'&lt;h1&gt;Hello World!&lt;/h1&gt;’ ;</a:t>
            </a:r>
            <a:br>
              <a:rPr lang="en-US" sz="1600">
                <a:latin typeface="Courier New" panose="02070309020205020404" pitchFamily="49" charset="0"/>
                <a:cs typeface="Courier New" panose="02070309020205020404" pitchFamily="49" charset="0"/>
              </a:rPr>
            </a:br>
            <a:r>
              <a:rPr lang="en-US" sz="1600">
                <a:latin typeface="Courier New" panose="02070309020205020404" pitchFamily="49" charset="0"/>
                <a:cs typeface="Courier New" panose="02070309020205020404" pitchFamily="49" charset="0"/>
              </a:rPr>
              <a:t>  Put </a:t>
            </a:r>
            <a:r>
              <a:rPr lang="en-US" sz="1600" dirty="0">
                <a:latin typeface="Courier New" panose="02070309020205020404" pitchFamily="49" charset="0"/>
                <a:cs typeface="Courier New" panose="02070309020205020404" pitchFamily="49" charset="0"/>
              </a:rPr>
              <a:t>'&lt;/body&gt;&lt;/html&gt;' ;</a:t>
            </a:r>
            <a:endParaRPr lang="en-GB"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Run ;</a:t>
            </a:r>
          </a:p>
        </p:txBody>
      </p:sp>
    </p:spTree>
    <p:extLst>
      <p:ext uri="{BB962C8B-B14F-4D97-AF65-F5344CB8AC3E}">
        <p14:creationId xmlns:p14="http://schemas.microsoft.com/office/powerpoint/2010/main" val="15301402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B6B2-B036-2945-AC6A-A981DBA954CE}"/>
              </a:ext>
            </a:extLst>
          </p:cNvPr>
          <p:cNvSpPr>
            <a:spLocks noGrp="1"/>
          </p:cNvSpPr>
          <p:nvPr>
            <p:ph type="title"/>
          </p:nvPr>
        </p:nvSpPr>
        <p:spPr/>
        <p:txBody>
          <a:bodyPr/>
          <a:lstStyle/>
          <a:p>
            <a:r>
              <a:rPr lang="en-US" dirty="0" err="1"/>
              <a:t>DataTables</a:t>
            </a:r>
            <a:endParaRPr lang="en-US" dirty="0"/>
          </a:p>
        </p:txBody>
      </p:sp>
      <p:sp>
        <p:nvSpPr>
          <p:cNvPr id="3" name="Text Placeholder 2">
            <a:extLst>
              <a:ext uri="{FF2B5EF4-FFF2-40B4-BE49-F238E27FC236}">
                <a16:creationId xmlns:a16="http://schemas.microsoft.com/office/drawing/2014/main" id="{C45407EC-B9CF-3546-B510-BE28B064A6C8}"/>
              </a:ext>
            </a:extLst>
          </p:cNvPr>
          <p:cNvSpPr>
            <a:spLocks noGrp="1"/>
          </p:cNvSpPr>
          <p:nvPr>
            <p:ph type="body" sz="quarter" idx="12"/>
          </p:nvPr>
        </p:nvSpPr>
        <p:spPr/>
        <p:txBody>
          <a:bodyPr/>
          <a:lstStyle/>
          <a:p>
            <a:r>
              <a:rPr lang="en-US" dirty="0"/>
              <a:t>Features</a:t>
            </a:r>
          </a:p>
        </p:txBody>
      </p:sp>
      <p:sp>
        <p:nvSpPr>
          <p:cNvPr id="4" name="Content Placeholder 3">
            <a:extLst>
              <a:ext uri="{FF2B5EF4-FFF2-40B4-BE49-F238E27FC236}">
                <a16:creationId xmlns:a16="http://schemas.microsoft.com/office/drawing/2014/main" id="{66FD8F8A-6EDF-2047-87F1-14988D234D4D}"/>
              </a:ext>
            </a:extLst>
          </p:cNvPr>
          <p:cNvSpPr>
            <a:spLocks noGrp="1"/>
          </p:cNvSpPr>
          <p:nvPr>
            <p:ph sz="quarter" idx="11"/>
          </p:nvPr>
        </p:nvSpPr>
        <p:spPr/>
        <p:txBody>
          <a:bodyPr/>
          <a:lstStyle/>
          <a:p>
            <a:r>
              <a:rPr lang="en-US" dirty="0"/>
              <a:t>Pagination, search, multi-column ordering, almost any data source, theme-able, lots of extensions, mobile friendly, </a:t>
            </a:r>
            <a:r>
              <a:rPr lang="en-US" dirty="0" err="1"/>
              <a:t>internationalisable</a:t>
            </a:r>
            <a:r>
              <a:rPr lang="en-US" dirty="0"/>
              <a:t>, incredible documentation, open source and free!</a:t>
            </a:r>
          </a:p>
        </p:txBody>
      </p:sp>
      <p:pic>
        <p:nvPicPr>
          <p:cNvPr id="5" name="Picture 4">
            <a:extLst>
              <a:ext uri="{FF2B5EF4-FFF2-40B4-BE49-F238E27FC236}">
                <a16:creationId xmlns:a16="http://schemas.microsoft.com/office/drawing/2014/main" id="{8C5DD901-33E9-0945-A1EE-3E8BA469E605}"/>
              </a:ext>
            </a:extLst>
          </p:cNvPr>
          <p:cNvPicPr/>
          <p:nvPr/>
        </p:nvPicPr>
        <p:blipFill>
          <a:blip r:embed="rId3"/>
          <a:stretch>
            <a:fillRect/>
          </a:stretch>
        </p:blipFill>
        <p:spPr>
          <a:xfrm>
            <a:off x="729486" y="2671507"/>
            <a:ext cx="7685028" cy="1987805"/>
          </a:xfrm>
          <a:prstGeom prst="rect">
            <a:avLst/>
          </a:prstGeom>
        </p:spPr>
      </p:pic>
      <p:sp>
        <p:nvSpPr>
          <p:cNvPr id="6" name="Rectangle 5">
            <a:extLst>
              <a:ext uri="{FF2B5EF4-FFF2-40B4-BE49-F238E27FC236}">
                <a16:creationId xmlns:a16="http://schemas.microsoft.com/office/drawing/2014/main" id="{4F27CA5E-BAF6-5247-BF52-5C8BD065E8F0}"/>
              </a:ext>
            </a:extLst>
          </p:cNvPr>
          <p:cNvSpPr/>
          <p:nvPr/>
        </p:nvSpPr>
        <p:spPr>
          <a:xfrm>
            <a:off x="2674012" y="4576705"/>
            <a:ext cx="3795976" cy="369332"/>
          </a:xfrm>
          <a:prstGeom prst="rect">
            <a:avLst/>
          </a:prstGeom>
        </p:spPr>
        <p:txBody>
          <a:bodyPr wrap="none">
            <a:spAutoFit/>
          </a:bodyPr>
          <a:lstStyle/>
          <a:p>
            <a:r>
              <a:rPr lang="en-US" dirty="0">
                <a:hlinkClick r:id="rId4"/>
              </a:rPr>
              <a:t>https://datatables.net/examples/index</a:t>
            </a:r>
            <a:r>
              <a:rPr lang="en-US" dirty="0"/>
              <a:t> </a:t>
            </a:r>
          </a:p>
        </p:txBody>
      </p:sp>
      <p:sp>
        <p:nvSpPr>
          <p:cNvPr id="7" name="Rectangle 6">
            <a:extLst>
              <a:ext uri="{FF2B5EF4-FFF2-40B4-BE49-F238E27FC236}">
                <a16:creationId xmlns:a16="http://schemas.microsoft.com/office/drawing/2014/main" id="{827D5F00-4688-6640-89C7-85D3B490CAB8}"/>
              </a:ext>
            </a:extLst>
          </p:cNvPr>
          <p:cNvSpPr/>
          <p:nvPr/>
        </p:nvSpPr>
        <p:spPr>
          <a:xfrm>
            <a:off x="0" y="-15937"/>
            <a:ext cx="1801647" cy="307777"/>
          </a:xfrm>
          <a:prstGeom prst="rect">
            <a:avLst/>
          </a:prstGeom>
        </p:spPr>
        <p:txBody>
          <a:bodyPr wrap="none">
            <a:spAutoFit/>
          </a:bodyPr>
          <a:lstStyle/>
          <a:p>
            <a:r>
              <a:rPr lang="en-US" sz="1400" dirty="0">
                <a:hlinkClick r:id="rId5"/>
              </a:rPr>
              <a:t>https://datatables.net</a:t>
            </a:r>
            <a:r>
              <a:rPr lang="en-US" sz="1400" dirty="0"/>
              <a:t> </a:t>
            </a:r>
          </a:p>
        </p:txBody>
      </p:sp>
    </p:spTree>
    <p:extLst>
      <p:ext uri="{BB962C8B-B14F-4D97-AF65-F5344CB8AC3E}">
        <p14:creationId xmlns:p14="http://schemas.microsoft.com/office/powerpoint/2010/main" val="41963977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CA44F9-3924-7B4D-8D02-BA68B61D3D15}"/>
              </a:ext>
            </a:extLst>
          </p:cNvPr>
          <p:cNvSpPr>
            <a:spLocks noGrp="1"/>
          </p:cNvSpPr>
          <p:nvPr>
            <p:ph type="title"/>
          </p:nvPr>
        </p:nvSpPr>
        <p:spPr/>
        <p:txBody>
          <a:bodyPr/>
          <a:lstStyle/>
          <a:p>
            <a:r>
              <a:rPr lang="en-US" dirty="0"/>
              <a:t>Basic </a:t>
            </a:r>
            <a:r>
              <a:rPr lang="en-US" dirty="0" err="1"/>
              <a:t>DataTables</a:t>
            </a:r>
            <a:r>
              <a:rPr lang="en-US" dirty="0"/>
              <a:t> example</a:t>
            </a:r>
          </a:p>
        </p:txBody>
      </p:sp>
      <p:sp>
        <p:nvSpPr>
          <p:cNvPr id="6" name="Text Placeholder 5">
            <a:extLst>
              <a:ext uri="{FF2B5EF4-FFF2-40B4-BE49-F238E27FC236}">
                <a16:creationId xmlns:a16="http://schemas.microsoft.com/office/drawing/2014/main" id="{77F27255-5B2D-0249-BA68-D640FAA77FB8}"/>
              </a:ext>
            </a:extLst>
          </p:cNvPr>
          <p:cNvSpPr>
            <a:spLocks noGrp="1"/>
          </p:cNvSpPr>
          <p:nvPr>
            <p:ph type="body" sz="quarter" idx="3"/>
          </p:nvPr>
        </p:nvSpPr>
        <p:spPr/>
        <p:txBody>
          <a:bodyPr/>
          <a:lstStyle/>
          <a:p>
            <a:endParaRPr lang="en-US"/>
          </a:p>
        </p:txBody>
      </p:sp>
      <p:sp>
        <p:nvSpPr>
          <p:cNvPr id="4" name="Content Placeholder 3">
            <a:extLst>
              <a:ext uri="{FF2B5EF4-FFF2-40B4-BE49-F238E27FC236}">
                <a16:creationId xmlns:a16="http://schemas.microsoft.com/office/drawing/2014/main" id="{9A8F386A-D0C6-2D40-80EA-5E43263C3E5D}"/>
              </a:ext>
            </a:extLst>
          </p:cNvPr>
          <p:cNvSpPr>
            <a:spLocks noGrp="1"/>
          </p:cNvSpPr>
          <p:nvPr>
            <p:ph sz="quarter" idx="4"/>
          </p:nvPr>
        </p:nvSpPr>
        <p:spPr>
          <a:solidFill>
            <a:schemeClr val="accent5">
              <a:lumMod val="20000"/>
              <a:lumOff val="80000"/>
            </a:schemeClr>
          </a:solidFill>
        </p:spPr>
        <p:txBody>
          <a:bodyPr>
            <a:normAutofit fontScale="47500" lnSpcReduction="20000"/>
          </a:bodyPr>
          <a:lstStyle/>
          <a:p>
            <a:pPr marL="0" indent="0">
              <a:buNone/>
            </a:pPr>
            <a:r>
              <a:rPr lang="en-GB" dirty="0">
                <a:latin typeface="Courier New" panose="02070309020205020404" pitchFamily="49" charset="0"/>
                <a:cs typeface="Courier New" panose="02070309020205020404" pitchFamily="49" charset="0"/>
              </a:rPr>
              <a:t>&lt;html&gt;</a:t>
            </a:r>
          </a:p>
          <a:p>
            <a:pPr marL="0" indent="0">
              <a:buNone/>
            </a:pPr>
            <a:r>
              <a:rPr lang="en-GB" dirty="0">
                <a:latin typeface="Courier New" panose="02070309020205020404" pitchFamily="49" charset="0"/>
                <a:cs typeface="Courier New" panose="02070309020205020404" pitchFamily="49" charset="0"/>
              </a:rPr>
              <a:t>&lt;head&gt;</a:t>
            </a:r>
          </a:p>
          <a:p>
            <a:pPr marL="0" indent="0">
              <a:buNone/>
            </a:pPr>
            <a:r>
              <a:rPr lang="en-GB" dirty="0">
                <a:latin typeface="Courier New" panose="02070309020205020404" pitchFamily="49" charset="0"/>
                <a:cs typeface="Courier New" panose="02070309020205020404" pitchFamily="49" charset="0"/>
              </a:rPr>
              <a:t>&lt;link </a:t>
            </a:r>
            <a:r>
              <a:rPr lang="en-GB" dirty="0" err="1">
                <a:latin typeface="Courier New" panose="02070309020205020404" pitchFamily="49" charset="0"/>
                <a:cs typeface="Courier New" panose="02070309020205020404" pitchFamily="49" charset="0"/>
              </a:rPr>
              <a:t>rel</a:t>
            </a:r>
            <a:r>
              <a:rPr lang="en-GB" dirty="0">
                <a:latin typeface="Courier New" panose="02070309020205020404" pitchFamily="49" charset="0"/>
                <a:cs typeface="Courier New" panose="02070309020205020404" pitchFamily="49" charset="0"/>
              </a:rPr>
              <a:t>="stylesheet" </a:t>
            </a:r>
            <a:r>
              <a:rPr lang="en-GB" dirty="0" err="1">
                <a:latin typeface="Courier New" panose="02070309020205020404" pitchFamily="49" charset="0"/>
                <a:cs typeface="Courier New" panose="02070309020205020404" pitchFamily="49" charset="0"/>
              </a:rPr>
              <a:t>href</a:t>
            </a:r>
            <a:r>
              <a:rPr lang="en-GB" dirty="0">
                <a:latin typeface="Courier New" panose="02070309020205020404" pitchFamily="49" charset="0"/>
                <a:cs typeface="Courier New" panose="02070309020205020404" pitchFamily="49" charset="0"/>
              </a:rPr>
              <a:t>="https://</a:t>
            </a:r>
            <a:r>
              <a:rPr lang="en-GB" dirty="0" err="1">
                <a:latin typeface="Courier New" panose="02070309020205020404" pitchFamily="49" charset="0"/>
                <a:cs typeface="Courier New" panose="02070309020205020404" pitchFamily="49" charset="0"/>
              </a:rPr>
              <a:t>cdn.datatables.net</a:t>
            </a:r>
            <a:r>
              <a:rPr lang="en-GB" dirty="0">
                <a:latin typeface="Courier New" panose="02070309020205020404" pitchFamily="49" charset="0"/>
                <a:cs typeface="Courier New" panose="02070309020205020404" pitchFamily="49" charset="0"/>
              </a:rPr>
              <a:t>/1.10.19/</a:t>
            </a:r>
            <a:r>
              <a:rPr lang="en-GB" dirty="0" err="1">
                <a:latin typeface="Courier New" panose="02070309020205020404" pitchFamily="49" charset="0"/>
                <a:cs typeface="Courier New" panose="02070309020205020404" pitchFamily="49" charset="0"/>
              </a:rPr>
              <a:t>css</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jquery.dataTables.min.css</a:t>
            </a:r>
            <a:r>
              <a:rPr lang="en-GB" dirty="0">
                <a:latin typeface="Courier New" panose="02070309020205020404" pitchFamily="49" charset="0"/>
                <a:cs typeface="Courier New" panose="02070309020205020404" pitchFamily="49" charset="0"/>
              </a:rPr>
              <a:t>" /&gt;</a:t>
            </a:r>
          </a:p>
          <a:p>
            <a:pPr marL="0" indent="0">
              <a:buNone/>
            </a:pPr>
            <a:r>
              <a:rPr lang="en-GB" dirty="0">
                <a:latin typeface="Courier New" panose="02070309020205020404" pitchFamily="49" charset="0"/>
                <a:cs typeface="Courier New" panose="02070309020205020404" pitchFamily="49" charset="0"/>
              </a:rPr>
              <a:t>&lt;script type="text/</a:t>
            </a:r>
            <a:r>
              <a:rPr lang="en-GB" dirty="0" err="1">
                <a:latin typeface="Courier New" panose="02070309020205020404" pitchFamily="49" charset="0"/>
                <a:cs typeface="Courier New" panose="02070309020205020404" pitchFamily="49" charset="0"/>
              </a:rPr>
              <a:t>javascript</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src</a:t>
            </a:r>
            <a:r>
              <a:rPr lang="en-GB" dirty="0">
                <a:latin typeface="Courier New" panose="02070309020205020404" pitchFamily="49" charset="0"/>
                <a:cs typeface="Courier New" panose="02070309020205020404" pitchFamily="49" charset="0"/>
              </a:rPr>
              <a:t>="https://</a:t>
            </a:r>
            <a:r>
              <a:rPr lang="en-GB" dirty="0" err="1">
                <a:latin typeface="Courier New" panose="02070309020205020404" pitchFamily="49" charset="0"/>
                <a:cs typeface="Courier New" panose="02070309020205020404" pitchFamily="49" charset="0"/>
              </a:rPr>
              <a:t>code.jquery.com</a:t>
            </a:r>
            <a:r>
              <a:rPr lang="en-GB" dirty="0">
                <a:latin typeface="Courier New" panose="02070309020205020404" pitchFamily="49" charset="0"/>
                <a:cs typeface="Courier New" panose="02070309020205020404" pitchFamily="49" charset="0"/>
              </a:rPr>
              <a:t>/jquery-3.3.1.js"&gt;&lt;/script&gt;</a:t>
            </a:r>
          </a:p>
          <a:p>
            <a:pPr marL="0" indent="0">
              <a:buNone/>
            </a:pPr>
            <a:r>
              <a:rPr lang="en-GB" dirty="0">
                <a:latin typeface="Courier New" panose="02070309020205020404" pitchFamily="49" charset="0"/>
                <a:cs typeface="Courier New" panose="02070309020205020404" pitchFamily="49" charset="0"/>
              </a:rPr>
              <a:t>&lt;script type="text/</a:t>
            </a:r>
            <a:r>
              <a:rPr lang="en-GB" dirty="0" err="1">
                <a:latin typeface="Courier New" panose="02070309020205020404" pitchFamily="49" charset="0"/>
                <a:cs typeface="Courier New" panose="02070309020205020404" pitchFamily="49" charset="0"/>
              </a:rPr>
              <a:t>javascript</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src</a:t>
            </a:r>
            <a:r>
              <a:rPr lang="en-GB" dirty="0">
                <a:latin typeface="Courier New" panose="02070309020205020404" pitchFamily="49" charset="0"/>
                <a:cs typeface="Courier New" panose="02070309020205020404" pitchFamily="49" charset="0"/>
              </a:rPr>
              <a:t>="https://</a:t>
            </a:r>
            <a:r>
              <a:rPr lang="en-GB" dirty="0" err="1">
                <a:latin typeface="Courier New" panose="02070309020205020404" pitchFamily="49" charset="0"/>
                <a:cs typeface="Courier New" panose="02070309020205020404" pitchFamily="49" charset="0"/>
              </a:rPr>
              <a:t>cdn.datatables.net</a:t>
            </a:r>
            <a:r>
              <a:rPr lang="en-GB" dirty="0">
                <a:latin typeface="Courier New" panose="02070309020205020404" pitchFamily="49" charset="0"/>
                <a:cs typeface="Courier New" panose="02070309020205020404" pitchFamily="49" charset="0"/>
              </a:rPr>
              <a:t>/1.10.19/</a:t>
            </a:r>
            <a:r>
              <a:rPr lang="en-GB" dirty="0" err="1">
                <a:latin typeface="Courier New" panose="02070309020205020404" pitchFamily="49" charset="0"/>
                <a:cs typeface="Courier New" panose="02070309020205020404" pitchFamily="49" charset="0"/>
              </a:rPr>
              <a:t>js</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jquery.dataTables.min.js</a:t>
            </a:r>
            <a:r>
              <a:rPr lang="en-GB" dirty="0">
                <a:latin typeface="Courier New" panose="02070309020205020404" pitchFamily="49" charset="0"/>
                <a:cs typeface="Courier New" panose="02070309020205020404" pitchFamily="49" charset="0"/>
              </a:rPr>
              <a:t>"&gt;&lt;/script&gt;</a:t>
            </a:r>
          </a:p>
          <a:p>
            <a:pPr marL="0" indent="0">
              <a:buNone/>
            </a:pPr>
            <a:r>
              <a:rPr lang="en-GB" dirty="0">
                <a:latin typeface="Courier New" panose="02070309020205020404" pitchFamily="49" charset="0"/>
                <a:cs typeface="Courier New" panose="02070309020205020404" pitchFamily="49" charset="0"/>
              </a:rPr>
              <a:t>&lt;script&gt;</a:t>
            </a:r>
          </a:p>
          <a:p>
            <a:pPr marL="0" indent="0">
              <a:buNone/>
            </a:pPr>
            <a:r>
              <a:rPr lang="en-GB" dirty="0" err="1">
                <a:latin typeface="Courier New" panose="02070309020205020404" pitchFamily="49" charset="0"/>
                <a:cs typeface="Courier New" panose="02070309020205020404" pitchFamily="49" charset="0"/>
              </a:rPr>
              <a:t>var</a:t>
            </a:r>
            <a:r>
              <a:rPr lang="en-GB" dirty="0">
                <a:latin typeface="Courier New" panose="02070309020205020404" pitchFamily="49" charset="0"/>
                <a:cs typeface="Courier New" panose="02070309020205020404" pitchFamily="49" charset="0"/>
              </a:rPr>
              <a:t> </a:t>
            </a:r>
            <a:r>
              <a:rPr lang="en-GB" b="1" dirty="0">
                <a:solidFill>
                  <a:srgbClr val="FF0000"/>
                </a:solidFill>
                <a:latin typeface="Courier New" panose="02070309020205020404" pitchFamily="49" charset="0"/>
                <a:cs typeface="Courier New" panose="02070309020205020404" pitchFamily="49" charset="0"/>
              </a:rPr>
              <a:t>dataset</a:t>
            </a:r>
            <a:r>
              <a:rPr lang="en-GB" dirty="0">
                <a:latin typeface="Courier New" panose="02070309020205020404" pitchFamily="49" charset="0"/>
                <a:cs typeface="Courier New" panose="02070309020205020404" pitchFamily="49" charset="0"/>
              </a:rPr>
              <a:t>=[</a:t>
            </a:r>
          </a:p>
          <a:p>
            <a:pPr marL="0" indent="0">
              <a:buNone/>
            </a:pPr>
            <a:r>
              <a:rPr lang="en-GB">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Phil","Mason","Father</a:t>
            </a:r>
            <a:r>
              <a:rPr lang="en-GB" dirty="0">
                <a:latin typeface="Courier New" panose="02070309020205020404" pitchFamily="49" charset="0"/>
                <a:cs typeface="Courier New" panose="02070309020205020404" pitchFamily="49" charset="0"/>
              </a:rPr>
              <a:t>"],</a:t>
            </a:r>
          </a:p>
          <a:p>
            <a:pPr marL="0" indent="0">
              <a:buNone/>
            </a:pPr>
            <a:r>
              <a:rPr lang="en-GB">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Esther","Mason","Mother</a:t>
            </a:r>
            <a:r>
              <a:rPr lang="en-GB" dirty="0">
                <a:latin typeface="Courier New" panose="02070309020205020404" pitchFamily="49" charset="0"/>
                <a:cs typeface="Courier New" panose="02070309020205020404" pitchFamily="49" charset="0"/>
              </a:rPr>
              <a:t>"],</a:t>
            </a:r>
          </a:p>
          <a:p>
            <a:pPr marL="0" indent="0">
              <a:buNone/>
            </a:pPr>
            <a:r>
              <a:rPr lang="en-GB">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Jacob","Mason","Son</a:t>
            </a:r>
            <a:r>
              <a:rPr lang="en-GB" dirty="0">
                <a:latin typeface="Courier New" panose="02070309020205020404" pitchFamily="49" charset="0"/>
                <a:cs typeface="Courier New" panose="02070309020205020404" pitchFamily="49" charset="0"/>
              </a:rPr>
              <a:t>"],</a:t>
            </a:r>
          </a:p>
          <a:p>
            <a:pPr marL="0" indent="0">
              <a:buNone/>
            </a:pPr>
            <a:r>
              <a:rPr lang="en-GB">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Annie","Mason","Daughter</a:t>
            </a:r>
            <a:r>
              <a:rPr lang="en-GB" dirty="0">
                <a:latin typeface="Courier New" panose="02070309020205020404" pitchFamily="49" charset="0"/>
                <a:cs typeface="Courier New" panose="02070309020205020404" pitchFamily="49" charset="0"/>
              </a:rPr>
              <a:t>"],</a:t>
            </a:r>
          </a:p>
          <a:p>
            <a:pPr marL="0" indent="0">
              <a:buNone/>
            </a:pPr>
            <a:r>
              <a:rPr lang="en-GB">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Reuben","Mason","Son</a:t>
            </a:r>
            <a:r>
              <a:rPr lang="en-GB" dirty="0">
                <a:latin typeface="Courier New" panose="02070309020205020404" pitchFamily="49" charset="0"/>
                <a:cs typeface="Courier New" panose="02070309020205020404" pitchFamily="49" charset="0"/>
              </a:rPr>
              <a:t>"]</a:t>
            </a:r>
          </a:p>
          <a:p>
            <a:pPr marL="0" indent="0">
              <a:buNone/>
            </a:pPr>
            <a:r>
              <a:rPr lang="en-GB" dirty="0">
                <a:latin typeface="Courier New" panose="02070309020205020404" pitchFamily="49" charset="0"/>
                <a:cs typeface="Courier New" panose="02070309020205020404" pitchFamily="49" charset="0"/>
              </a:rPr>
              <a:t>] ;</a:t>
            </a:r>
          </a:p>
          <a:p>
            <a:pPr marL="0" indent="0">
              <a:buNone/>
            </a:pPr>
            <a:endParaRPr lang="en-GB" dirty="0">
              <a:latin typeface="Courier New" panose="02070309020205020404" pitchFamily="49" charset="0"/>
              <a:cs typeface="Courier New" panose="02070309020205020404" pitchFamily="49" charset="0"/>
            </a:endParaRPr>
          </a:p>
        </p:txBody>
      </p:sp>
      <p:sp>
        <p:nvSpPr>
          <p:cNvPr id="7" name="Content Placeholder 6">
            <a:extLst>
              <a:ext uri="{FF2B5EF4-FFF2-40B4-BE49-F238E27FC236}">
                <a16:creationId xmlns:a16="http://schemas.microsoft.com/office/drawing/2014/main" id="{5DA8C4F8-B915-8F47-A8F5-95580622E71D}"/>
              </a:ext>
            </a:extLst>
          </p:cNvPr>
          <p:cNvSpPr>
            <a:spLocks noGrp="1"/>
          </p:cNvSpPr>
          <p:nvPr>
            <p:ph sz="quarter" idx="10"/>
          </p:nvPr>
        </p:nvSpPr>
        <p:spPr>
          <a:solidFill>
            <a:schemeClr val="accent5">
              <a:lumMod val="20000"/>
              <a:lumOff val="80000"/>
            </a:schemeClr>
          </a:solidFill>
        </p:spPr>
        <p:txBody>
          <a:bodyPr>
            <a:normAutofit fontScale="47500" lnSpcReduction="20000"/>
          </a:bodyPr>
          <a:lstStyle/>
          <a:p>
            <a:pPr marL="0" indent="0">
              <a:buNone/>
            </a:pPr>
            <a:r>
              <a:rPr lang="en-GB" b="1" dirty="0">
                <a:latin typeface="Courier New" panose="02070309020205020404" pitchFamily="49" charset="0"/>
                <a:cs typeface="Courier New" panose="02070309020205020404" pitchFamily="49" charset="0"/>
              </a:rPr>
              <a:t>$(document).ready(function(){</a:t>
            </a:r>
            <a:endParaRPr lang="en-GB" dirty="0">
              <a:latin typeface="Courier New" panose="02070309020205020404" pitchFamily="49" charset="0"/>
              <a:cs typeface="Courier New" panose="02070309020205020404" pitchFamily="49" charset="0"/>
            </a:endParaRPr>
          </a:p>
          <a:p>
            <a:pPr marL="0" indent="0">
              <a:buNone/>
            </a:pPr>
            <a:r>
              <a:rPr lang="en-GB">
                <a:latin typeface="Courier New" panose="02070309020205020404" pitchFamily="49" charset="0"/>
                <a:cs typeface="Courier New" panose="02070309020205020404" pitchFamily="49" charset="0"/>
              </a:rPr>
              <a:t>    </a:t>
            </a:r>
            <a:r>
              <a:rPr lang="en-GB">
                <a:solidFill>
                  <a:srgbClr val="FF0000"/>
                </a:solidFill>
                <a:latin typeface="Courier New" panose="02070309020205020404" pitchFamily="49" charset="0"/>
                <a:cs typeface="Courier New" panose="02070309020205020404" pitchFamily="49" charset="0"/>
              </a:rPr>
              <a:t>$("#</a:t>
            </a:r>
            <a:r>
              <a:rPr lang="en-GB" b="1" dirty="0">
                <a:solidFill>
                  <a:srgbClr val="FF0000"/>
                </a:solidFill>
                <a:latin typeface="Courier New" panose="02070309020205020404" pitchFamily="49" charset="0"/>
                <a:cs typeface="Courier New" panose="02070309020205020404" pitchFamily="49" charset="0"/>
              </a:rPr>
              <a:t>example</a:t>
            </a:r>
            <a:r>
              <a:rPr lang="en-GB" dirty="0">
                <a:solidFill>
                  <a:srgbClr val="FF0000"/>
                </a:solidFill>
                <a:latin typeface="Courier New" panose="02070309020205020404" pitchFamily="49" charset="0"/>
                <a:cs typeface="Courier New" panose="02070309020205020404" pitchFamily="49" charset="0"/>
              </a:rPr>
              <a:t>").</a:t>
            </a:r>
            <a:r>
              <a:rPr lang="en-GB" dirty="0" err="1">
                <a:solidFill>
                  <a:srgbClr val="FF0000"/>
                </a:solidFill>
                <a:latin typeface="Courier New" panose="02070309020205020404" pitchFamily="49" charset="0"/>
                <a:cs typeface="Courier New" panose="02070309020205020404" pitchFamily="49" charset="0"/>
              </a:rPr>
              <a:t>DataTable</a:t>
            </a:r>
            <a:r>
              <a:rPr lang="en-GB" dirty="0">
                <a:solidFill>
                  <a:srgbClr val="FF0000"/>
                </a:solidFill>
                <a:latin typeface="Courier New" panose="02070309020205020404" pitchFamily="49" charset="0"/>
                <a:cs typeface="Courier New" panose="02070309020205020404" pitchFamily="49" charset="0"/>
              </a:rPr>
              <a:t>({</a:t>
            </a:r>
          </a:p>
          <a:p>
            <a:pPr marL="0" indent="0">
              <a:buNone/>
            </a:pPr>
            <a:r>
              <a:rPr lang="en-GB">
                <a:solidFill>
                  <a:srgbClr val="FF0000"/>
                </a:solidFill>
                <a:latin typeface="Courier New" panose="02070309020205020404" pitchFamily="49" charset="0"/>
                <a:cs typeface="Courier New" panose="02070309020205020404" pitchFamily="49" charset="0"/>
              </a:rPr>
              <a:t>        data</a:t>
            </a:r>
            <a:r>
              <a:rPr lang="en-GB" dirty="0">
                <a:solidFill>
                  <a:srgbClr val="FF0000"/>
                </a:solidFill>
                <a:latin typeface="Courier New" panose="02070309020205020404" pitchFamily="49" charset="0"/>
                <a:cs typeface="Courier New" panose="02070309020205020404" pitchFamily="49" charset="0"/>
              </a:rPr>
              <a:t>: </a:t>
            </a:r>
            <a:r>
              <a:rPr lang="en-GB" b="1" dirty="0">
                <a:solidFill>
                  <a:srgbClr val="FF0000"/>
                </a:solidFill>
                <a:latin typeface="Courier New" panose="02070309020205020404" pitchFamily="49" charset="0"/>
                <a:cs typeface="Courier New" panose="02070309020205020404" pitchFamily="49" charset="0"/>
              </a:rPr>
              <a:t>dataset</a:t>
            </a:r>
            <a:r>
              <a:rPr lang="en-GB" dirty="0">
                <a:solidFill>
                  <a:srgbClr val="FF0000"/>
                </a:solidFill>
                <a:latin typeface="Courier New" panose="02070309020205020404" pitchFamily="49" charset="0"/>
                <a:cs typeface="Courier New" panose="02070309020205020404" pitchFamily="49" charset="0"/>
              </a:rPr>
              <a:t>,</a:t>
            </a:r>
          </a:p>
          <a:p>
            <a:pPr marL="0" indent="0">
              <a:buNone/>
            </a:pPr>
            <a:r>
              <a:rPr lang="en-GB">
                <a:solidFill>
                  <a:srgbClr val="FF0000"/>
                </a:solidFill>
                <a:latin typeface="Courier New" panose="02070309020205020404" pitchFamily="49" charset="0"/>
                <a:cs typeface="Courier New" panose="02070309020205020404" pitchFamily="49" charset="0"/>
              </a:rPr>
              <a:t>        columns</a:t>
            </a:r>
            <a:r>
              <a:rPr lang="en-GB" dirty="0">
                <a:solidFill>
                  <a:srgbClr val="FF0000"/>
                </a:solidFill>
                <a:latin typeface="Courier New" panose="02070309020205020404" pitchFamily="49" charset="0"/>
                <a:cs typeface="Courier New" panose="02070309020205020404" pitchFamily="49" charset="0"/>
              </a:rPr>
              <a:t>: [</a:t>
            </a:r>
          </a:p>
          <a:p>
            <a:pPr marL="0" indent="0">
              <a:buNone/>
            </a:pPr>
            <a:r>
              <a:rPr lang="en-GB">
                <a:solidFill>
                  <a:srgbClr val="FF0000"/>
                </a:solidFill>
                <a:latin typeface="Courier New" panose="02070309020205020404" pitchFamily="49" charset="0"/>
                <a:cs typeface="Courier New" panose="02070309020205020404" pitchFamily="49" charset="0"/>
              </a:rPr>
              <a:t>            {</a:t>
            </a:r>
            <a:r>
              <a:rPr lang="en-GB" dirty="0">
                <a:solidFill>
                  <a:srgbClr val="FF0000"/>
                </a:solidFill>
                <a:latin typeface="Courier New" panose="02070309020205020404" pitchFamily="49" charset="0"/>
                <a:cs typeface="Courier New" panose="02070309020205020404" pitchFamily="49" charset="0"/>
              </a:rPr>
              <a:t>title: "First Name"},</a:t>
            </a:r>
          </a:p>
          <a:p>
            <a:pPr marL="0" indent="0">
              <a:buNone/>
            </a:pPr>
            <a:r>
              <a:rPr lang="en-GB">
                <a:solidFill>
                  <a:srgbClr val="FF0000"/>
                </a:solidFill>
                <a:latin typeface="Courier New" panose="02070309020205020404" pitchFamily="49" charset="0"/>
                <a:cs typeface="Courier New" panose="02070309020205020404" pitchFamily="49" charset="0"/>
              </a:rPr>
              <a:t>            {</a:t>
            </a:r>
            <a:r>
              <a:rPr lang="en-GB" dirty="0">
                <a:solidFill>
                  <a:srgbClr val="FF0000"/>
                </a:solidFill>
                <a:latin typeface="Courier New" panose="02070309020205020404" pitchFamily="49" charset="0"/>
                <a:cs typeface="Courier New" panose="02070309020205020404" pitchFamily="49" charset="0"/>
              </a:rPr>
              <a:t>title: "Last Name"},</a:t>
            </a:r>
          </a:p>
          <a:p>
            <a:pPr marL="0" indent="0">
              <a:buNone/>
            </a:pPr>
            <a:r>
              <a:rPr lang="en-GB">
                <a:solidFill>
                  <a:srgbClr val="FF0000"/>
                </a:solidFill>
                <a:latin typeface="Courier New" panose="02070309020205020404" pitchFamily="49" charset="0"/>
                <a:cs typeface="Courier New" panose="02070309020205020404" pitchFamily="49" charset="0"/>
              </a:rPr>
              <a:t>            {</a:t>
            </a:r>
            <a:r>
              <a:rPr lang="en-GB" dirty="0">
                <a:solidFill>
                  <a:srgbClr val="FF0000"/>
                </a:solidFill>
                <a:latin typeface="Courier New" panose="02070309020205020404" pitchFamily="49" charset="0"/>
                <a:cs typeface="Courier New" panose="02070309020205020404" pitchFamily="49" charset="0"/>
              </a:rPr>
              <a:t>title: "Relationship"}</a:t>
            </a:r>
          </a:p>
          <a:p>
            <a:pPr marL="0" indent="0">
              <a:buNone/>
            </a:pPr>
            <a:r>
              <a:rPr lang="en-GB">
                <a:solidFill>
                  <a:srgbClr val="FF0000"/>
                </a:solidFill>
                <a:latin typeface="Courier New" panose="02070309020205020404" pitchFamily="49" charset="0"/>
                <a:cs typeface="Courier New" panose="02070309020205020404" pitchFamily="49" charset="0"/>
              </a:rPr>
              <a:t>        ]</a:t>
            </a:r>
            <a:endParaRPr lang="en-GB" dirty="0">
              <a:solidFill>
                <a:srgbClr val="FF0000"/>
              </a:solidFill>
              <a:latin typeface="Courier New" panose="02070309020205020404" pitchFamily="49" charset="0"/>
              <a:cs typeface="Courier New" panose="02070309020205020404" pitchFamily="49" charset="0"/>
            </a:endParaRPr>
          </a:p>
          <a:p>
            <a:pPr marL="0" indent="0">
              <a:buNone/>
            </a:pPr>
            <a:r>
              <a:rPr lang="en-GB">
                <a:solidFill>
                  <a:srgbClr val="FF0000"/>
                </a:solidFill>
                <a:latin typeface="Courier New" panose="02070309020205020404" pitchFamily="49" charset="0"/>
                <a:cs typeface="Courier New" panose="02070309020205020404" pitchFamily="49" charset="0"/>
              </a:rPr>
              <a:t>    }) </a:t>
            </a:r>
            <a:r>
              <a:rPr lang="en-GB" dirty="0">
                <a:solidFill>
                  <a:srgbClr val="FF0000"/>
                </a:solidFill>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 ;</a:t>
            </a:r>
            <a:endParaRPr lang="en-GB" dirty="0">
              <a:latin typeface="Courier New" panose="02070309020205020404" pitchFamily="49" charset="0"/>
              <a:cs typeface="Courier New" panose="02070309020205020404" pitchFamily="49" charset="0"/>
            </a:endParaRPr>
          </a:p>
          <a:p>
            <a:pPr marL="0" indent="0">
              <a:buNone/>
            </a:pPr>
            <a:r>
              <a:rPr lang="en-GB" dirty="0">
                <a:latin typeface="Courier New" panose="02070309020205020404" pitchFamily="49" charset="0"/>
                <a:cs typeface="Courier New" panose="02070309020205020404" pitchFamily="49" charset="0"/>
              </a:rPr>
              <a:t>&lt;/script&gt;</a:t>
            </a:r>
          </a:p>
          <a:p>
            <a:pPr marL="0" indent="0">
              <a:buNone/>
            </a:pPr>
            <a:r>
              <a:rPr lang="en-GB" dirty="0">
                <a:latin typeface="Courier New" panose="02070309020205020404" pitchFamily="49" charset="0"/>
                <a:cs typeface="Courier New" panose="02070309020205020404" pitchFamily="49" charset="0"/>
              </a:rPr>
              <a:t>&lt;/head&gt;</a:t>
            </a:r>
          </a:p>
          <a:p>
            <a:pPr marL="0" indent="0">
              <a:buNone/>
            </a:pPr>
            <a:r>
              <a:rPr lang="en-GB" dirty="0">
                <a:latin typeface="Courier New" panose="02070309020205020404" pitchFamily="49" charset="0"/>
                <a:cs typeface="Courier New" panose="02070309020205020404" pitchFamily="49" charset="0"/>
              </a:rPr>
              <a:t>&lt;body&gt;</a:t>
            </a:r>
          </a:p>
          <a:p>
            <a:pPr marL="0" indent="0">
              <a:buNone/>
            </a:pPr>
            <a:r>
              <a:rPr lang="en-GB" dirty="0">
                <a:latin typeface="Courier New" panose="02070309020205020404" pitchFamily="49" charset="0"/>
                <a:cs typeface="Courier New" panose="02070309020205020404" pitchFamily="49" charset="0"/>
              </a:rPr>
              <a:t>&lt;table class="display" id="</a:t>
            </a:r>
            <a:r>
              <a:rPr lang="en-GB" b="1" dirty="0">
                <a:solidFill>
                  <a:srgbClr val="FF0000"/>
                </a:solidFill>
                <a:latin typeface="Courier New" panose="02070309020205020404" pitchFamily="49" charset="0"/>
                <a:cs typeface="Courier New" panose="02070309020205020404" pitchFamily="49" charset="0"/>
              </a:rPr>
              <a:t>example</a:t>
            </a:r>
            <a:r>
              <a:rPr lang="en-GB" dirty="0">
                <a:latin typeface="Courier New" panose="02070309020205020404" pitchFamily="49" charset="0"/>
                <a:cs typeface="Courier New" panose="02070309020205020404" pitchFamily="49" charset="0"/>
              </a:rPr>
              <a:t>"&gt;</a:t>
            </a:r>
          </a:p>
          <a:p>
            <a:pPr marL="0" indent="0">
              <a:buNone/>
            </a:pPr>
            <a:r>
              <a:rPr lang="en-GB" dirty="0">
                <a:latin typeface="Courier New" panose="02070309020205020404" pitchFamily="49" charset="0"/>
                <a:cs typeface="Courier New" panose="02070309020205020404" pitchFamily="49" charset="0"/>
              </a:rPr>
              <a:t>&lt;/table&gt;</a:t>
            </a:r>
          </a:p>
          <a:p>
            <a:pPr marL="0" indent="0">
              <a:buNone/>
            </a:pPr>
            <a:r>
              <a:rPr lang="en-GB" dirty="0">
                <a:latin typeface="Courier New" panose="02070309020205020404" pitchFamily="49" charset="0"/>
                <a:cs typeface="Courier New" panose="02070309020205020404" pitchFamily="49" charset="0"/>
              </a:rPr>
              <a:t>&lt;/body&gt;</a:t>
            </a:r>
          </a:p>
          <a:p>
            <a:pPr marL="0" indent="0">
              <a:buNone/>
            </a:pPr>
            <a:r>
              <a:rPr lang="en-GB" dirty="0">
                <a:latin typeface="Courier New" panose="02070309020205020404" pitchFamily="49" charset="0"/>
                <a:cs typeface="Courier New" panose="02070309020205020404" pitchFamily="49" charset="0"/>
              </a:rPr>
              <a:t>&lt;/html&gt;</a:t>
            </a:r>
            <a:endParaRPr lang="en-US" dirty="0"/>
          </a:p>
        </p:txBody>
      </p:sp>
      <p:sp>
        <p:nvSpPr>
          <p:cNvPr id="8" name="Rectangle 7">
            <a:extLst>
              <a:ext uri="{FF2B5EF4-FFF2-40B4-BE49-F238E27FC236}">
                <a16:creationId xmlns:a16="http://schemas.microsoft.com/office/drawing/2014/main" id="{7DECACC9-C65C-0745-B94F-51215E01FFCA}"/>
              </a:ext>
            </a:extLst>
          </p:cNvPr>
          <p:cNvSpPr/>
          <p:nvPr/>
        </p:nvSpPr>
        <p:spPr>
          <a:xfrm>
            <a:off x="2503771" y="4582144"/>
            <a:ext cx="3669402" cy="369332"/>
          </a:xfrm>
          <a:prstGeom prst="rect">
            <a:avLst/>
          </a:prstGeom>
        </p:spPr>
        <p:txBody>
          <a:bodyPr wrap="none">
            <a:spAutoFit/>
          </a:bodyPr>
          <a:lstStyle/>
          <a:p>
            <a:r>
              <a:rPr lang="en-US" dirty="0">
                <a:hlinkClick r:id="rId3"/>
              </a:rPr>
              <a:t>http://localhost:8888/example1.html</a:t>
            </a:r>
            <a:r>
              <a:rPr lang="en-US" dirty="0"/>
              <a:t> </a:t>
            </a:r>
          </a:p>
        </p:txBody>
      </p:sp>
      <p:sp>
        <p:nvSpPr>
          <p:cNvPr id="2" name="Rectangle 1">
            <a:extLst>
              <a:ext uri="{FF2B5EF4-FFF2-40B4-BE49-F238E27FC236}">
                <a16:creationId xmlns:a16="http://schemas.microsoft.com/office/drawing/2014/main" id="{8C5788F9-0E00-784F-8369-FDE08F2CA5F1}"/>
              </a:ext>
            </a:extLst>
          </p:cNvPr>
          <p:cNvSpPr/>
          <p:nvPr/>
        </p:nvSpPr>
        <p:spPr>
          <a:xfrm>
            <a:off x="0" y="-15937"/>
            <a:ext cx="1801647" cy="307777"/>
          </a:xfrm>
          <a:prstGeom prst="rect">
            <a:avLst/>
          </a:prstGeom>
        </p:spPr>
        <p:txBody>
          <a:bodyPr wrap="none">
            <a:spAutoFit/>
          </a:bodyPr>
          <a:lstStyle/>
          <a:p>
            <a:r>
              <a:rPr lang="en-US" sz="1400" dirty="0">
                <a:hlinkClick r:id="rId4"/>
              </a:rPr>
              <a:t>https://datatables.net</a:t>
            </a:r>
            <a:r>
              <a:rPr lang="en-US" sz="1400" dirty="0"/>
              <a:t> </a:t>
            </a:r>
          </a:p>
        </p:txBody>
      </p:sp>
    </p:spTree>
    <p:extLst>
      <p:ext uri="{BB962C8B-B14F-4D97-AF65-F5344CB8AC3E}">
        <p14:creationId xmlns:p14="http://schemas.microsoft.com/office/powerpoint/2010/main" val="31001711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E8F5D-3B96-F34D-829C-D3B9190EB526}"/>
              </a:ext>
            </a:extLst>
          </p:cNvPr>
          <p:cNvSpPr>
            <a:spLocks noGrp="1"/>
          </p:cNvSpPr>
          <p:nvPr>
            <p:ph type="title"/>
          </p:nvPr>
        </p:nvSpPr>
        <p:spPr/>
        <p:txBody>
          <a:bodyPr/>
          <a:lstStyle/>
          <a:p>
            <a:r>
              <a:rPr lang="en-US" dirty="0"/>
              <a:t>How to get data from a URL</a:t>
            </a:r>
          </a:p>
        </p:txBody>
      </p:sp>
      <p:sp>
        <p:nvSpPr>
          <p:cNvPr id="3" name="Text Placeholder 2">
            <a:extLst>
              <a:ext uri="{FF2B5EF4-FFF2-40B4-BE49-F238E27FC236}">
                <a16:creationId xmlns:a16="http://schemas.microsoft.com/office/drawing/2014/main" id="{E3FF0F71-5168-0D42-AA6F-AD13FDF56D9D}"/>
              </a:ext>
            </a:extLst>
          </p:cNvPr>
          <p:cNvSpPr>
            <a:spLocks noGrp="1"/>
          </p:cNvSpPr>
          <p:nvPr>
            <p:ph type="body" sz="quarter" idx="12"/>
          </p:nvPr>
        </p:nvSpPr>
        <p:spPr/>
        <p:txBody>
          <a:bodyPr/>
          <a:lstStyle/>
          <a:p>
            <a:r>
              <a:rPr lang="en-US" dirty="0"/>
              <a:t>in </a:t>
            </a:r>
            <a:r>
              <a:rPr lang="en-US" dirty="0" err="1"/>
              <a:t>datatables</a:t>
            </a:r>
            <a:endParaRPr lang="en-US" dirty="0"/>
          </a:p>
        </p:txBody>
      </p:sp>
      <p:sp>
        <p:nvSpPr>
          <p:cNvPr id="4" name="Content Placeholder 3">
            <a:extLst>
              <a:ext uri="{FF2B5EF4-FFF2-40B4-BE49-F238E27FC236}">
                <a16:creationId xmlns:a16="http://schemas.microsoft.com/office/drawing/2014/main" id="{ACA3BAC2-D91A-7440-B22B-DA831C0FE29D}"/>
              </a:ext>
            </a:extLst>
          </p:cNvPr>
          <p:cNvSpPr>
            <a:spLocks noGrp="1"/>
          </p:cNvSpPr>
          <p:nvPr>
            <p:ph sz="quarter" idx="11"/>
          </p:nvPr>
        </p:nvSpPr>
        <p:spPr/>
        <p:txBody>
          <a:bodyPr/>
          <a:lstStyle/>
          <a:p>
            <a:r>
              <a:rPr lang="en-US" dirty="0"/>
              <a:t>Use AJAX to point to a URL from which data is read</a:t>
            </a:r>
          </a:p>
          <a:p>
            <a:pPr lvl="1"/>
            <a:r>
              <a:rPr lang="en-US" dirty="0">
                <a:latin typeface="Courier New" panose="02070309020205020404" pitchFamily="49" charset="0"/>
                <a:cs typeface="Courier New" panose="02070309020205020404" pitchFamily="49" charset="0"/>
              </a:rPr>
              <a:t>ajax: ”http://server/path/</a:t>
            </a:r>
            <a:r>
              <a:rPr lang="en-US" dirty="0" err="1">
                <a:latin typeface="Courier New" panose="02070309020205020404" pitchFamily="49" charset="0"/>
                <a:cs typeface="Courier New" panose="02070309020205020404" pitchFamily="49" charset="0"/>
              </a:rPr>
              <a:t>file.ext</a:t>
            </a:r>
            <a:r>
              <a:rPr lang="en-US" dirty="0">
                <a:latin typeface="Courier New" panose="02070309020205020404" pitchFamily="49" charset="0"/>
                <a:cs typeface="Courier New" panose="02070309020205020404" pitchFamily="49" charset="0"/>
              </a:rPr>
              <a:t>”</a:t>
            </a:r>
          </a:p>
          <a:p>
            <a:r>
              <a:rPr lang="en-US" dirty="0"/>
              <a:t>AJAX requests run asynchronously in the background</a:t>
            </a:r>
          </a:p>
          <a:p>
            <a:r>
              <a:rPr lang="en-US" dirty="0" err="1"/>
              <a:t>url</a:t>
            </a:r>
            <a:r>
              <a:rPr lang="en-US" dirty="0"/>
              <a:t> might be a static file</a:t>
            </a:r>
          </a:p>
          <a:p>
            <a:r>
              <a:rPr lang="en-US" dirty="0" err="1"/>
              <a:t>url</a:t>
            </a:r>
            <a:r>
              <a:rPr lang="en-US" dirty="0"/>
              <a:t> could be a program that returns data</a:t>
            </a:r>
          </a:p>
        </p:txBody>
      </p:sp>
      <p:sp>
        <p:nvSpPr>
          <p:cNvPr id="5" name="Rectangle 4">
            <a:extLst>
              <a:ext uri="{FF2B5EF4-FFF2-40B4-BE49-F238E27FC236}">
                <a16:creationId xmlns:a16="http://schemas.microsoft.com/office/drawing/2014/main" id="{D8C7C33F-B0CB-8341-8CDB-F52C9B9BCAB2}"/>
              </a:ext>
            </a:extLst>
          </p:cNvPr>
          <p:cNvSpPr/>
          <p:nvPr/>
        </p:nvSpPr>
        <p:spPr>
          <a:xfrm>
            <a:off x="0" y="-15937"/>
            <a:ext cx="1801647" cy="307777"/>
          </a:xfrm>
          <a:prstGeom prst="rect">
            <a:avLst/>
          </a:prstGeom>
        </p:spPr>
        <p:txBody>
          <a:bodyPr wrap="none">
            <a:spAutoFit/>
          </a:bodyPr>
          <a:lstStyle/>
          <a:p>
            <a:r>
              <a:rPr lang="en-US" sz="1400" dirty="0">
                <a:hlinkClick r:id="rId3"/>
              </a:rPr>
              <a:t>https://datatables.net</a:t>
            </a:r>
            <a:r>
              <a:rPr lang="en-US" sz="1400" dirty="0"/>
              <a:t> </a:t>
            </a:r>
          </a:p>
        </p:txBody>
      </p:sp>
      <p:pic>
        <p:nvPicPr>
          <p:cNvPr id="6" name="Picture 5">
            <a:extLst>
              <a:ext uri="{FF2B5EF4-FFF2-40B4-BE49-F238E27FC236}">
                <a16:creationId xmlns:a16="http://schemas.microsoft.com/office/drawing/2014/main" id="{BFC61154-1EA6-D44F-9E46-32023024B095}"/>
              </a:ext>
            </a:extLst>
          </p:cNvPr>
          <p:cNvPicPr>
            <a:picLocks noChangeAspect="1"/>
          </p:cNvPicPr>
          <p:nvPr/>
        </p:nvPicPr>
        <p:blipFill>
          <a:blip r:embed="rId4"/>
          <a:stretch>
            <a:fillRect/>
          </a:stretch>
        </p:blipFill>
        <p:spPr>
          <a:xfrm>
            <a:off x="2428369" y="3802460"/>
            <a:ext cx="4287262" cy="958911"/>
          </a:xfrm>
          <a:prstGeom prst="rect">
            <a:avLst/>
          </a:prstGeom>
        </p:spPr>
      </p:pic>
    </p:spTree>
    <p:extLst>
      <p:ext uri="{BB962C8B-B14F-4D97-AF65-F5344CB8AC3E}">
        <p14:creationId xmlns:p14="http://schemas.microsoft.com/office/powerpoint/2010/main" val="35044454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1FEB43-9C70-9E4C-A1A5-5E39B1E4E19F}"/>
              </a:ext>
            </a:extLst>
          </p:cNvPr>
          <p:cNvSpPr>
            <a:spLocks noGrp="1"/>
          </p:cNvSpPr>
          <p:nvPr>
            <p:ph type="title"/>
          </p:nvPr>
        </p:nvSpPr>
        <p:spPr/>
        <p:txBody>
          <a:bodyPr/>
          <a:lstStyle/>
          <a:p>
            <a:r>
              <a:rPr lang="en-US" dirty="0"/>
              <a:t>HTML &amp; JavaScript</a:t>
            </a:r>
          </a:p>
        </p:txBody>
      </p:sp>
      <p:sp>
        <p:nvSpPr>
          <p:cNvPr id="6" name="Text Placeholder 5">
            <a:extLst>
              <a:ext uri="{FF2B5EF4-FFF2-40B4-BE49-F238E27FC236}">
                <a16:creationId xmlns:a16="http://schemas.microsoft.com/office/drawing/2014/main" id="{4350FA1B-F737-6A40-9DE1-FECC23428EB6}"/>
              </a:ext>
            </a:extLst>
          </p:cNvPr>
          <p:cNvSpPr>
            <a:spLocks noGrp="1"/>
          </p:cNvSpPr>
          <p:nvPr>
            <p:ph type="body" sz="quarter" idx="3"/>
          </p:nvPr>
        </p:nvSpPr>
        <p:spPr/>
        <p:txBody>
          <a:bodyPr/>
          <a:lstStyle/>
          <a:p>
            <a:r>
              <a:rPr lang="en-US" dirty="0"/>
              <a:t>AJAX points to a file</a:t>
            </a:r>
          </a:p>
        </p:txBody>
      </p:sp>
      <p:sp>
        <p:nvSpPr>
          <p:cNvPr id="4" name="Content Placeholder 3">
            <a:extLst>
              <a:ext uri="{FF2B5EF4-FFF2-40B4-BE49-F238E27FC236}">
                <a16:creationId xmlns:a16="http://schemas.microsoft.com/office/drawing/2014/main" id="{F74CC37A-0DDD-9847-A236-B7BFFBBF669C}"/>
              </a:ext>
            </a:extLst>
          </p:cNvPr>
          <p:cNvSpPr>
            <a:spLocks noGrp="1"/>
          </p:cNvSpPr>
          <p:nvPr>
            <p:ph sz="quarter" idx="4"/>
          </p:nvPr>
        </p:nvSpPr>
        <p:spPr>
          <a:xfrm>
            <a:off x="627641" y="1014984"/>
            <a:ext cx="4203304" cy="3639312"/>
          </a:xfrm>
          <a:solidFill>
            <a:schemeClr val="accent5">
              <a:lumMod val="20000"/>
              <a:lumOff val="80000"/>
            </a:schemeClr>
          </a:solidFill>
        </p:spPr>
        <p:txBody>
          <a:bodyPr>
            <a:noAutofit/>
          </a:bodyPr>
          <a:lstStyle/>
          <a:p>
            <a:pPr marL="0" indent="0">
              <a:spcBef>
                <a:spcPts val="200"/>
              </a:spcBef>
              <a:buNone/>
            </a:pPr>
            <a:r>
              <a:rPr lang="en-GB" sz="1200" b="0" kern="1200" cap="none" baseline="0" dirty="0">
                <a:solidFill>
                  <a:schemeClr val="tx2"/>
                </a:solidFill>
                <a:effectLst/>
                <a:latin typeface="Courier New" panose="02070309020205020404" pitchFamily="49" charset="0"/>
                <a:cs typeface="Courier New" panose="02070309020205020404" pitchFamily="49" charset="0"/>
              </a:rPr>
              <a:t>&lt;html&gt;</a:t>
            </a:r>
          </a:p>
          <a:p>
            <a:pPr marL="0" indent="0">
              <a:spcBef>
                <a:spcPts val="200"/>
              </a:spcBef>
              <a:buNone/>
            </a:pPr>
            <a:r>
              <a:rPr lang="en-GB" sz="1200" b="0" kern="1200" cap="none" baseline="0" dirty="0">
                <a:solidFill>
                  <a:schemeClr val="tx2"/>
                </a:solidFill>
                <a:effectLst/>
                <a:latin typeface="Courier New" panose="02070309020205020404" pitchFamily="49" charset="0"/>
                <a:cs typeface="Courier New" panose="02070309020205020404" pitchFamily="49" charset="0"/>
              </a:rPr>
              <a:t>&lt;head&gt;</a:t>
            </a:r>
          </a:p>
          <a:p>
            <a:pPr marL="0" indent="0">
              <a:spcBef>
                <a:spcPts val="200"/>
              </a:spcBef>
              <a:buNone/>
            </a:pPr>
            <a:r>
              <a:rPr lang="en-GB" sz="1200" b="0" kern="1200" cap="none" baseline="0" dirty="0">
                <a:solidFill>
                  <a:srgbClr val="7030A0"/>
                </a:solidFill>
                <a:effectLst/>
                <a:latin typeface="Courier New" panose="02070309020205020404" pitchFamily="49" charset="0"/>
                <a:cs typeface="Courier New" panose="02070309020205020404" pitchFamily="49" charset="0"/>
              </a:rPr>
              <a:t>&lt;link </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rel</a:t>
            </a:r>
            <a:r>
              <a:rPr lang="en-GB" sz="1200" b="0" kern="1200" cap="none" baseline="0" dirty="0">
                <a:solidFill>
                  <a:srgbClr val="7030A0"/>
                </a:solidFill>
                <a:effectLst/>
                <a:latin typeface="Courier New" panose="02070309020205020404" pitchFamily="49" charset="0"/>
                <a:cs typeface="Courier New" panose="02070309020205020404" pitchFamily="49" charset="0"/>
              </a:rPr>
              <a:t>="stylesheet" </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href</a:t>
            </a:r>
            <a:r>
              <a:rPr lang="en-GB" sz="1200" b="0" kern="1200" cap="none" baseline="0" dirty="0">
                <a:solidFill>
                  <a:srgbClr val="7030A0"/>
                </a:solidFill>
                <a:effectLst/>
                <a:latin typeface="Courier New" panose="02070309020205020404" pitchFamily="49" charset="0"/>
                <a:cs typeface="Courier New" panose="02070309020205020404" pitchFamily="49" charset="0"/>
              </a:rPr>
              <a:t>="https://</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cdn.datatables.net</a:t>
            </a:r>
            <a:r>
              <a:rPr lang="en-GB" sz="1200" b="0" kern="1200" cap="none" baseline="0" dirty="0">
                <a:solidFill>
                  <a:srgbClr val="7030A0"/>
                </a:solidFill>
                <a:effectLst/>
                <a:latin typeface="Courier New" panose="02070309020205020404" pitchFamily="49" charset="0"/>
                <a:cs typeface="Courier New" panose="02070309020205020404" pitchFamily="49" charset="0"/>
              </a:rPr>
              <a:t>/1.10.19/</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css</a:t>
            </a:r>
            <a:r>
              <a:rPr lang="en-GB" sz="1200" b="0" kern="1200" cap="none" baseline="0" dirty="0">
                <a:solidFill>
                  <a:srgbClr val="7030A0"/>
                </a:solidFill>
                <a:effectLst/>
                <a:latin typeface="Courier New" panose="02070309020205020404" pitchFamily="49" charset="0"/>
                <a:cs typeface="Courier New" panose="02070309020205020404" pitchFamily="49" charset="0"/>
              </a:rPr>
              <a:t>/</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jquery.dataTables.min.css</a:t>
            </a:r>
            <a:r>
              <a:rPr lang="en-GB" sz="1200" b="0" kern="1200" cap="none" baseline="0" dirty="0">
                <a:solidFill>
                  <a:srgbClr val="7030A0"/>
                </a:solidFill>
                <a:effectLst/>
                <a:latin typeface="Courier New" panose="02070309020205020404" pitchFamily="49" charset="0"/>
                <a:cs typeface="Courier New" panose="02070309020205020404" pitchFamily="49" charset="0"/>
              </a:rPr>
              <a:t>" /&gt;</a:t>
            </a:r>
          </a:p>
          <a:p>
            <a:pPr marL="0" indent="0">
              <a:spcBef>
                <a:spcPts val="200"/>
              </a:spcBef>
              <a:buNone/>
            </a:pPr>
            <a:r>
              <a:rPr lang="en-GB" sz="1200" b="0" kern="1200" cap="none" baseline="0" dirty="0">
                <a:solidFill>
                  <a:schemeClr val="tx2"/>
                </a:solidFill>
                <a:effectLst/>
                <a:latin typeface="Courier New" panose="02070309020205020404" pitchFamily="49" charset="0"/>
                <a:cs typeface="Courier New" panose="02070309020205020404" pitchFamily="49" charset="0"/>
              </a:rPr>
              <a:t>&lt;script type="text/</a:t>
            </a:r>
            <a:r>
              <a:rPr lang="en-GB" sz="1200" b="0" kern="1200" cap="none" baseline="0" dirty="0" err="1">
                <a:solidFill>
                  <a:schemeClr val="tx2"/>
                </a:solidFill>
                <a:effectLst/>
                <a:latin typeface="Courier New" panose="02070309020205020404" pitchFamily="49" charset="0"/>
                <a:cs typeface="Courier New" panose="02070309020205020404" pitchFamily="49" charset="0"/>
              </a:rPr>
              <a:t>javascript</a:t>
            </a:r>
            <a:r>
              <a:rPr lang="en-GB" sz="1200" b="0" kern="1200" cap="none" baseline="0" dirty="0">
                <a:solidFill>
                  <a:schemeClr val="tx2"/>
                </a:solidFill>
                <a:effectLst/>
                <a:latin typeface="Courier New" panose="02070309020205020404" pitchFamily="49" charset="0"/>
                <a:cs typeface="Courier New" panose="02070309020205020404" pitchFamily="49" charset="0"/>
              </a:rPr>
              <a:t>" </a:t>
            </a:r>
            <a:r>
              <a:rPr lang="en-GB" sz="1200" b="0" kern="1200" cap="none" baseline="0" dirty="0" err="1">
                <a:solidFill>
                  <a:schemeClr val="tx2"/>
                </a:solidFill>
                <a:effectLst/>
                <a:latin typeface="Courier New" panose="02070309020205020404" pitchFamily="49" charset="0"/>
                <a:cs typeface="Courier New" panose="02070309020205020404" pitchFamily="49" charset="0"/>
              </a:rPr>
              <a:t>src</a:t>
            </a:r>
            <a:r>
              <a:rPr lang="en-GB" sz="1200" b="0" kern="1200" cap="none" baseline="0" dirty="0">
                <a:solidFill>
                  <a:schemeClr val="tx2"/>
                </a:solidFill>
                <a:effectLst/>
                <a:latin typeface="Courier New" panose="02070309020205020404" pitchFamily="49" charset="0"/>
                <a:cs typeface="Courier New" panose="02070309020205020404" pitchFamily="49" charset="0"/>
              </a:rPr>
              <a:t>="https://</a:t>
            </a:r>
            <a:r>
              <a:rPr lang="en-GB" sz="1200" b="0" kern="1200" cap="none" baseline="0" dirty="0" err="1">
                <a:solidFill>
                  <a:schemeClr val="tx2"/>
                </a:solidFill>
                <a:effectLst/>
                <a:latin typeface="Courier New" panose="02070309020205020404" pitchFamily="49" charset="0"/>
                <a:cs typeface="Courier New" panose="02070309020205020404" pitchFamily="49" charset="0"/>
              </a:rPr>
              <a:t>code.jquery.com</a:t>
            </a:r>
            <a:r>
              <a:rPr lang="en-GB" sz="1200" b="0" kern="1200" cap="none" baseline="0" dirty="0">
                <a:solidFill>
                  <a:schemeClr val="tx2"/>
                </a:solidFill>
                <a:effectLst/>
                <a:latin typeface="Courier New" panose="02070309020205020404" pitchFamily="49" charset="0"/>
                <a:cs typeface="Courier New" panose="02070309020205020404" pitchFamily="49" charset="0"/>
              </a:rPr>
              <a:t>/jquery-3.3.1.js"&gt;&lt;/script&gt;</a:t>
            </a:r>
          </a:p>
          <a:p>
            <a:pPr marL="0" indent="0">
              <a:spcBef>
                <a:spcPts val="200"/>
              </a:spcBef>
              <a:buNone/>
            </a:pPr>
            <a:r>
              <a:rPr lang="en-GB" sz="1200" b="0" kern="1200" cap="none" baseline="0" dirty="0">
                <a:solidFill>
                  <a:srgbClr val="7030A0"/>
                </a:solidFill>
                <a:effectLst/>
                <a:latin typeface="Courier New" panose="02070309020205020404" pitchFamily="49" charset="0"/>
                <a:cs typeface="Courier New" panose="02070309020205020404" pitchFamily="49" charset="0"/>
              </a:rPr>
              <a:t>&lt;script type="text/</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javascript</a:t>
            </a:r>
            <a:r>
              <a:rPr lang="en-GB" sz="1200" b="0" kern="1200" cap="none" baseline="0" dirty="0">
                <a:solidFill>
                  <a:srgbClr val="7030A0"/>
                </a:solidFill>
                <a:effectLst/>
                <a:latin typeface="Courier New" panose="02070309020205020404" pitchFamily="49" charset="0"/>
                <a:cs typeface="Courier New" panose="02070309020205020404" pitchFamily="49" charset="0"/>
              </a:rPr>
              <a:t>" </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src</a:t>
            </a:r>
            <a:r>
              <a:rPr lang="en-GB" sz="1200" b="0" kern="1200" cap="none" baseline="0" dirty="0">
                <a:solidFill>
                  <a:srgbClr val="7030A0"/>
                </a:solidFill>
                <a:effectLst/>
                <a:latin typeface="Courier New" panose="02070309020205020404" pitchFamily="49" charset="0"/>
                <a:cs typeface="Courier New" panose="02070309020205020404" pitchFamily="49" charset="0"/>
              </a:rPr>
              <a:t>="https://</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cdn.datatables.net</a:t>
            </a:r>
            <a:r>
              <a:rPr lang="en-GB" sz="1200" b="0" kern="1200" cap="none" baseline="0" dirty="0">
                <a:solidFill>
                  <a:srgbClr val="7030A0"/>
                </a:solidFill>
                <a:effectLst/>
                <a:latin typeface="Courier New" panose="02070309020205020404" pitchFamily="49" charset="0"/>
                <a:cs typeface="Courier New" panose="02070309020205020404" pitchFamily="49" charset="0"/>
              </a:rPr>
              <a:t>/1.10.19/</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js</a:t>
            </a:r>
            <a:r>
              <a:rPr lang="en-GB" sz="1200" b="0" kern="1200" cap="none" baseline="0" dirty="0">
                <a:solidFill>
                  <a:srgbClr val="7030A0"/>
                </a:solidFill>
                <a:effectLst/>
                <a:latin typeface="Courier New" panose="02070309020205020404" pitchFamily="49" charset="0"/>
                <a:cs typeface="Courier New" panose="02070309020205020404" pitchFamily="49" charset="0"/>
              </a:rPr>
              <a:t>/</a:t>
            </a:r>
            <a:r>
              <a:rPr lang="en-GB" sz="1200" b="0" kern="1200" cap="none" baseline="0" dirty="0" err="1">
                <a:solidFill>
                  <a:srgbClr val="7030A0"/>
                </a:solidFill>
                <a:effectLst/>
                <a:latin typeface="Courier New" panose="02070309020205020404" pitchFamily="49" charset="0"/>
                <a:cs typeface="Courier New" panose="02070309020205020404" pitchFamily="49" charset="0"/>
              </a:rPr>
              <a:t>jquery.dataTables.min.js</a:t>
            </a:r>
            <a:r>
              <a:rPr lang="en-GB" sz="1200" b="0" kern="1200" cap="none" baseline="0" dirty="0">
                <a:solidFill>
                  <a:srgbClr val="7030A0"/>
                </a:solidFill>
                <a:effectLst/>
                <a:latin typeface="Courier New" panose="02070309020205020404" pitchFamily="49" charset="0"/>
                <a:cs typeface="Courier New" panose="02070309020205020404" pitchFamily="49" charset="0"/>
              </a:rPr>
              <a:t>"&gt;&lt;/script&gt;</a:t>
            </a:r>
          </a:p>
          <a:p>
            <a:pPr marL="0" indent="0">
              <a:spcBef>
                <a:spcPts val="200"/>
              </a:spcBef>
              <a:buNone/>
            </a:pPr>
            <a:r>
              <a:rPr lang="en-GB" sz="1200" b="0" kern="1200" cap="none" baseline="0" dirty="0">
                <a:solidFill>
                  <a:schemeClr val="tx2"/>
                </a:solidFill>
                <a:effectLst/>
                <a:latin typeface="Courier New" panose="02070309020205020404" pitchFamily="49" charset="0"/>
                <a:cs typeface="Courier New" panose="02070309020205020404" pitchFamily="49" charset="0"/>
              </a:rPr>
              <a:t>&lt;script&gt;</a:t>
            </a:r>
          </a:p>
          <a:p>
            <a:pPr marL="0" indent="0">
              <a:spcBef>
                <a:spcPts val="200"/>
              </a:spcBef>
              <a:buNone/>
            </a:pPr>
            <a:r>
              <a:rPr lang="en-GB" sz="1200" b="0" kern="1200" cap="none" baseline="0" dirty="0">
                <a:solidFill>
                  <a:schemeClr val="tx2"/>
                </a:solidFill>
                <a:effectLst/>
                <a:latin typeface="Courier New" panose="02070309020205020404" pitchFamily="49" charset="0"/>
                <a:cs typeface="Courier New" panose="02070309020205020404" pitchFamily="49" charset="0"/>
              </a:rPr>
              <a:t>$(document).ready(function(){</a:t>
            </a:r>
          </a:p>
          <a:p>
            <a:pPr marL="0" indent="0">
              <a:spcBef>
                <a:spcPts val="200"/>
              </a:spcBef>
              <a:buNone/>
            </a:pPr>
            <a:r>
              <a:rPr lang="en-GB" sz="1200" b="0" kern="1200" cap="none" baseline="0">
                <a:solidFill>
                  <a:schemeClr val="tx2"/>
                </a:solidFill>
                <a:effectLst/>
                <a:latin typeface="Courier New" panose="02070309020205020404" pitchFamily="49" charset="0"/>
                <a:cs typeface="Courier New" panose="02070309020205020404" pitchFamily="49" charset="0"/>
              </a:rPr>
              <a:t>    $("#</a:t>
            </a:r>
            <a:r>
              <a:rPr lang="en-GB" sz="1200" b="0" kern="1200" cap="none" baseline="0" dirty="0">
                <a:solidFill>
                  <a:schemeClr val="tx2"/>
                </a:solidFill>
                <a:effectLst/>
                <a:highlight>
                  <a:srgbClr val="FFFF00"/>
                </a:highlight>
                <a:latin typeface="Courier New" panose="02070309020205020404" pitchFamily="49" charset="0"/>
                <a:cs typeface="Courier New" panose="02070309020205020404" pitchFamily="49" charset="0"/>
              </a:rPr>
              <a:t>example</a:t>
            </a:r>
            <a:r>
              <a:rPr lang="en-GB" sz="1200" b="0" kern="1200" cap="none" baseline="0" dirty="0">
                <a:solidFill>
                  <a:schemeClr val="tx2"/>
                </a:solidFill>
                <a:effectLst/>
                <a:latin typeface="Courier New" panose="02070309020205020404" pitchFamily="49" charset="0"/>
                <a:cs typeface="Courier New" panose="02070309020205020404" pitchFamily="49" charset="0"/>
              </a:rPr>
              <a:t>").</a:t>
            </a:r>
            <a:r>
              <a:rPr lang="en-GB" sz="1200" b="0" kern="1200" cap="none" baseline="0" dirty="0" err="1">
                <a:solidFill>
                  <a:schemeClr val="tx2"/>
                </a:solidFill>
                <a:effectLst/>
                <a:latin typeface="Courier New" panose="02070309020205020404" pitchFamily="49" charset="0"/>
                <a:cs typeface="Courier New" panose="02070309020205020404" pitchFamily="49" charset="0"/>
              </a:rPr>
              <a:t>DataTable</a:t>
            </a:r>
            <a:r>
              <a:rPr lang="en-GB" sz="1200" b="0" kern="1200" cap="none" baseline="0" dirty="0">
                <a:solidFill>
                  <a:schemeClr val="tx2"/>
                </a:solidFill>
                <a:effectLst/>
                <a:latin typeface="Courier New" panose="02070309020205020404" pitchFamily="49" charset="0"/>
                <a:cs typeface="Courier New" panose="02070309020205020404" pitchFamily="49" charset="0"/>
              </a:rPr>
              <a:t>({</a:t>
            </a:r>
          </a:p>
          <a:p>
            <a:pPr marL="0" indent="0">
              <a:spcBef>
                <a:spcPts val="200"/>
              </a:spcBef>
              <a:buNone/>
            </a:pPr>
            <a:r>
              <a:rPr lang="en-GB" sz="1200" b="0" kern="1200" cap="none" baseline="0">
                <a:solidFill>
                  <a:schemeClr val="tx2"/>
                </a:solidFill>
                <a:effectLst/>
                <a:latin typeface="Courier New" panose="02070309020205020404" pitchFamily="49" charset="0"/>
                <a:cs typeface="Courier New" panose="02070309020205020404" pitchFamily="49" charset="0"/>
              </a:rPr>
              <a:t>      </a:t>
            </a:r>
            <a:r>
              <a:rPr lang="en-GB" sz="1200" b="1" kern="1200" cap="none" baseline="0">
                <a:solidFill>
                  <a:schemeClr val="tx2"/>
                </a:solidFill>
                <a:effectLst/>
                <a:latin typeface="Courier New" panose="02070309020205020404" pitchFamily="49" charset="0"/>
                <a:cs typeface="Courier New" panose="02070309020205020404" pitchFamily="49" charset="0"/>
              </a:rPr>
              <a:t>ajax</a:t>
            </a:r>
            <a:r>
              <a:rPr lang="en-GB" sz="1200" b="1" kern="1200" cap="none" baseline="0" dirty="0">
                <a:solidFill>
                  <a:schemeClr val="tx2"/>
                </a:solidFill>
                <a:effectLst/>
                <a:latin typeface="Courier New" panose="02070309020205020404" pitchFamily="49" charset="0"/>
                <a:cs typeface="Courier New" panose="02070309020205020404" pitchFamily="49" charset="0"/>
              </a:rPr>
              <a:t>: "http://d351tq92/example2.json"</a:t>
            </a:r>
            <a:endParaRPr lang="en-GB" sz="12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spcBef>
                <a:spcPts val="200"/>
              </a:spcBef>
              <a:buNone/>
            </a:pPr>
            <a:r>
              <a:rPr lang="en-GB" sz="1200" b="0" kern="1200" cap="none" baseline="0">
                <a:solidFill>
                  <a:schemeClr val="tx2"/>
                </a:solidFill>
                <a:effectLst/>
                <a:latin typeface="Courier New" panose="02070309020205020404" pitchFamily="49" charset="0"/>
                <a:cs typeface="Courier New" panose="02070309020205020404" pitchFamily="49" charset="0"/>
              </a:rPr>
              <a:t>    }) </a:t>
            </a:r>
            <a:r>
              <a:rPr lang="en-GB" sz="1200" b="0" kern="1200" cap="none" baseline="0" dirty="0">
                <a:solidFill>
                  <a:schemeClr val="tx2"/>
                </a:solidFill>
                <a:effectLst/>
                <a:latin typeface="Courier New" panose="02070309020205020404" pitchFamily="49" charset="0"/>
                <a:cs typeface="Courier New" panose="02070309020205020404" pitchFamily="49" charset="0"/>
              </a:rPr>
              <a:t>;</a:t>
            </a:r>
          </a:p>
          <a:p>
            <a:pPr marL="0" indent="0">
              <a:spcBef>
                <a:spcPts val="200"/>
              </a:spcBef>
              <a:buNone/>
            </a:pPr>
            <a:r>
              <a:rPr lang="en-GB" sz="1200" b="0" kern="1200" cap="none" baseline="0" dirty="0">
                <a:solidFill>
                  <a:schemeClr val="tx2"/>
                </a:solidFill>
                <a:effectLst/>
                <a:latin typeface="Courier New" panose="02070309020205020404" pitchFamily="49" charset="0"/>
                <a:cs typeface="Courier New" panose="02070309020205020404" pitchFamily="49" charset="0"/>
              </a:rPr>
              <a:t>}) ;</a:t>
            </a:r>
          </a:p>
          <a:p>
            <a:pPr marL="0" indent="0">
              <a:spcBef>
                <a:spcPts val="200"/>
              </a:spcBef>
              <a:buNone/>
            </a:pPr>
            <a:r>
              <a:rPr lang="en-GB" sz="1200" b="0" kern="1200" cap="none" baseline="0" dirty="0">
                <a:solidFill>
                  <a:schemeClr val="tx2"/>
                </a:solidFill>
                <a:effectLst/>
                <a:latin typeface="Courier New" panose="02070309020205020404" pitchFamily="49" charset="0"/>
                <a:cs typeface="Courier New" panose="02070309020205020404" pitchFamily="49" charset="0"/>
              </a:rPr>
              <a:t>&lt;/script&gt;</a:t>
            </a:r>
          </a:p>
          <a:p>
            <a:pPr marL="0" indent="0">
              <a:spcBef>
                <a:spcPts val="200"/>
              </a:spcBef>
              <a:buNone/>
            </a:pPr>
            <a:r>
              <a:rPr lang="en-GB" sz="1200" b="0" kern="1200" cap="none" baseline="0" dirty="0">
                <a:solidFill>
                  <a:schemeClr val="tx2"/>
                </a:solidFill>
                <a:effectLst/>
                <a:latin typeface="Courier New" panose="02070309020205020404" pitchFamily="49" charset="0"/>
                <a:cs typeface="Courier New" panose="02070309020205020404" pitchFamily="49" charset="0"/>
              </a:rPr>
              <a:t>&lt;/head&gt;</a:t>
            </a:r>
          </a:p>
          <a:p>
            <a:pPr marL="0" indent="0">
              <a:spcBef>
                <a:spcPts val="200"/>
              </a:spcBef>
              <a:buNone/>
            </a:pPr>
            <a:endParaRPr lang="en-GB" sz="1200" b="0" kern="1200" cap="none" baseline="0" dirty="0">
              <a:solidFill>
                <a:schemeClr val="tx2"/>
              </a:solidFill>
              <a:effectLst/>
              <a:latin typeface="Courier New" panose="02070309020205020404" pitchFamily="49" charset="0"/>
              <a:cs typeface="Courier New" panose="02070309020205020404" pitchFamily="49" charset="0"/>
            </a:endParaRPr>
          </a:p>
        </p:txBody>
      </p:sp>
      <p:sp>
        <p:nvSpPr>
          <p:cNvPr id="7" name="Content Placeholder 6">
            <a:extLst>
              <a:ext uri="{FF2B5EF4-FFF2-40B4-BE49-F238E27FC236}">
                <a16:creationId xmlns:a16="http://schemas.microsoft.com/office/drawing/2014/main" id="{3EBC4592-1045-CD46-BC1C-B79770FA0B59}"/>
              </a:ext>
            </a:extLst>
          </p:cNvPr>
          <p:cNvSpPr>
            <a:spLocks noGrp="1"/>
          </p:cNvSpPr>
          <p:nvPr>
            <p:ph sz="quarter" idx="10"/>
          </p:nvPr>
        </p:nvSpPr>
        <p:spPr>
          <a:xfrm>
            <a:off x="4976602" y="1014984"/>
            <a:ext cx="3541034" cy="3639312"/>
          </a:xfrm>
          <a:solidFill>
            <a:schemeClr val="accent5">
              <a:lumMod val="20000"/>
              <a:lumOff val="80000"/>
            </a:schemeClr>
          </a:solidFill>
        </p:spPr>
        <p:txBody>
          <a:bodyPr>
            <a:normAutofit/>
          </a:bodyPr>
          <a:lstStyle/>
          <a:p>
            <a:pPr marL="0" indent="0">
              <a:spcBef>
                <a:spcPts val="200"/>
              </a:spcBef>
              <a:buNone/>
            </a:pPr>
            <a:r>
              <a:rPr lang="en-GB" sz="1200" dirty="0">
                <a:latin typeface="Courier New" panose="02070309020205020404" pitchFamily="49" charset="0"/>
                <a:cs typeface="Courier New" panose="02070309020205020404" pitchFamily="49" charset="0"/>
              </a:rPr>
              <a:t>&lt;body&gt;</a:t>
            </a:r>
          </a:p>
          <a:p>
            <a:pPr marL="0" indent="0">
              <a:spcBef>
                <a:spcPts val="200"/>
              </a:spcBef>
              <a:buNone/>
            </a:pPr>
            <a:r>
              <a:rPr lang="en-GB" sz="1200" dirty="0">
                <a:latin typeface="Courier New" panose="02070309020205020404" pitchFamily="49" charset="0"/>
                <a:cs typeface="Courier New" panose="02070309020205020404" pitchFamily="49" charset="0"/>
              </a:rPr>
              <a:t>&lt;table class="display" id="</a:t>
            </a:r>
            <a:r>
              <a:rPr lang="en-GB" sz="1200" dirty="0">
                <a:highlight>
                  <a:srgbClr val="FFFF00"/>
                </a:highlight>
                <a:latin typeface="Courier New" panose="02070309020205020404" pitchFamily="49" charset="0"/>
                <a:cs typeface="Courier New" panose="02070309020205020404" pitchFamily="49" charset="0"/>
              </a:rPr>
              <a:t>example</a:t>
            </a:r>
            <a:r>
              <a:rPr lang="en-GB" sz="1200" dirty="0">
                <a:latin typeface="Courier New" panose="02070309020205020404" pitchFamily="49" charset="0"/>
                <a:cs typeface="Courier New" panose="02070309020205020404" pitchFamily="49" charset="0"/>
              </a:rPr>
              <a:t>"&gt;</a:t>
            </a:r>
          </a:p>
          <a:p>
            <a:pPr marL="0" indent="0">
              <a:spcBef>
                <a:spcPts val="200"/>
              </a:spcBef>
              <a:buNone/>
            </a:pPr>
            <a:r>
              <a:rPr lang="en-GB" sz="1200">
                <a:latin typeface="Courier New" panose="02070309020205020404" pitchFamily="49" charset="0"/>
                <a:cs typeface="Courier New" panose="02070309020205020404" pitchFamily="49" charset="0"/>
              </a:rPr>
              <a:t>    </a:t>
            </a:r>
            <a:r>
              <a:rPr lang="en-GB" sz="1200" b="1">
                <a:latin typeface="Courier New" panose="02070309020205020404" pitchFamily="49" charset="0"/>
                <a:cs typeface="Courier New" panose="02070309020205020404" pitchFamily="49" charset="0"/>
              </a:rPr>
              <a:t>&lt;</a:t>
            </a:r>
            <a:r>
              <a:rPr lang="en-GB" sz="1200" b="1" dirty="0" err="1">
                <a:latin typeface="Courier New" panose="02070309020205020404" pitchFamily="49" charset="0"/>
                <a:cs typeface="Courier New" panose="02070309020205020404" pitchFamily="49" charset="0"/>
              </a:rPr>
              <a:t>thead</a:t>
            </a:r>
            <a:r>
              <a:rPr lang="en-GB" sz="1200" b="1" dirty="0">
                <a:latin typeface="Courier New" panose="02070309020205020404" pitchFamily="49" charset="0"/>
                <a:cs typeface="Courier New" panose="02070309020205020404" pitchFamily="49" charset="0"/>
              </a:rPr>
              <a:t>&gt;</a:t>
            </a:r>
            <a:endParaRPr lang="en-GB" sz="1200" dirty="0">
              <a:latin typeface="Courier New" panose="02070309020205020404" pitchFamily="49" charset="0"/>
              <a:cs typeface="Courier New" panose="02070309020205020404" pitchFamily="49" charset="0"/>
            </a:endParaRPr>
          </a:p>
          <a:p>
            <a:pPr marL="0" indent="0">
              <a:spcBef>
                <a:spcPts val="200"/>
              </a:spcBef>
              <a:buNone/>
            </a:pPr>
            <a:r>
              <a:rPr lang="en-GB" sz="1200" b="1">
                <a:latin typeface="Courier New" panose="02070309020205020404" pitchFamily="49" charset="0"/>
                <a:cs typeface="Courier New" panose="02070309020205020404" pitchFamily="49" charset="0"/>
              </a:rPr>
              <a:t>        &lt;</a:t>
            </a:r>
            <a:r>
              <a:rPr lang="en-GB" sz="1200" b="1" dirty="0" err="1">
                <a:latin typeface="Courier New" panose="02070309020205020404" pitchFamily="49" charset="0"/>
                <a:cs typeface="Courier New" panose="02070309020205020404" pitchFamily="49" charset="0"/>
              </a:rPr>
              <a:t>tr</a:t>
            </a:r>
            <a:r>
              <a:rPr lang="en-GB" sz="1200" b="1" dirty="0">
                <a:latin typeface="Courier New" panose="02070309020205020404" pitchFamily="49" charset="0"/>
                <a:cs typeface="Courier New" panose="02070309020205020404" pitchFamily="49" charset="0"/>
              </a:rPr>
              <a:t>&gt;</a:t>
            </a:r>
            <a:endParaRPr lang="en-GB" sz="1200" dirty="0">
              <a:latin typeface="Courier New" panose="02070309020205020404" pitchFamily="49" charset="0"/>
              <a:cs typeface="Courier New" panose="02070309020205020404" pitchFamily="49" charset="0"/>
            </a:endParaRPr>
          </a:p>
          <a:p>
            <a:pPr marL="0" indent="0">
              <a:spcBef>
                <a:spcPts val="200"/>
              </a:spcBef>
              <a:buNone/>
            </a:pPr>
            <a:r>
              <a:rPr lang="en-GB" sz="1200" b="1">
                <a:latin typeface="Courier New" panose="02070309020205020404" pitchFamily="49" charset="0"/>
                <a:cs typeface="Courier New" panose="02070309020205020404" pitchFamily="49" charset="0"/>
              </a:rPr>
              <a:t>            &lt;</a:t>
            </a:r>
            <a:r>
              <a:rPr lang="en-GB" sz="1200" b="1" dirty="0" err="1">
                <a:latin typeface="Courier New" panose="02070309020205020404" pitchFamily="49" charset="0"/>
                <a:cs typeface="Courier New" panose="02070309020205020404" pitchFamily="49" charset="0"/>
              </a:rPr>
              <a:t>th</a:t>
            </a:r>
            <a:r>
              <a:rPr lang="en-GB" sz="1200" b="1" dirty="0">
                <a:latin typeface="Courier New" panose="02070309020205020404" pitchFamily="49" charset="0"/>
                <a:cs typeface="Courier New" panose="02070309020205020404" pitchFamily="49" charset="0"/>
              </a:rPr>
              <a:t>&gt;First Name&lt;/</a:t>
            </a:r>
            <a:r>
              <a:rPr lang="en-GB" sz="1200" b="1" dirty="0" err="1">
                <a:latin typeface="Courier New" panose="02070309020205020404" pitchFamily="49" charset="0"/>
                <a:cs typeface="Courier New" panose="02070309020205020404" pitchFamily="49" charset="0"/>
              </a:rPr>
              <a:t>th</a:t>
            </a:r>
            <a:r>
              <a:rPr lang="en-GB" sz="1200" b="1" dirty="0">
                <a:latin typeface="Courier New" panose="02070309020205020404" pitchFamily="49" charset="0"/>
                <a:cs typeface="Courier New" panose="02070309020205020404" pitchFamily="49" charset="0"/>
              </a:rPr>
              <a:t>&gt;</a:t>
            </a:r>
            <a:endParaRPr lang="en-GB" sz="1200" dirty="0">
              <a:latin typeface="Courier New" panose="02070309020205020404" pitchFamily="49" charset="0"/>
              <a:cs typeface="Courier New" panose="02070309020205020404" pitchFamily="49" charset="0"/>
            </a:endParaRPr>
          </a:p>
          <a:p>
            <a:pPr marL="0" indent="0">
              <a:spcBef>
                <a:spcPts val="200"/>
              </a:spcBef>
              <a:buNone/>
            </a:pPr>
            <a:r>
              <a:rPr lang="en-GB" sz="1200" b="1">
                <a:latin typeface="Courier New" panose="02070309020205020404" pitchFamily="49" charset="0"/>
                <a:cs typeface="Courier New" panose="02070309020205020404" pitchFamily="49" charset="0"/>
              </a:rPr>
              <a:t>            &lt;</a:t>
            </a:r>
            <a:r>
              <a:rPr lang="en-GB" sz="1200" b="1" dirty="0" err="1">
                <a:latin typeface="Courier New" panose="02070309020205020404" pitchFamily="49" charset="0"/>
                <a:cs typeface="Courier New" panose="02070309020205020404" pitchFamily="49" charset="0"/>
              </a:rPr>
              <a:t>th</a:t>
            </a:r>
            <a:r>
              <a:rPr lang="en-GB" sz="1200" b="1" dirty="0">
                <a:latin typeface="Courier New" panose="02070309020205020404" pitchFamily="49" charset="0"/>
                <a:cs typeface="Courier New" panose="02070309020205020404" pitchFamily="49" charset="0"/>
              </a:rPr>
              <a:t>&gt;Last Name&lt;/</a:t>
            </a:r>
            <a:r>
              <a:rPr lang="en-GB" sz="1200" b="1" dirty="0" err="1">
                <a:latin typeface="Courier New" panose="02070309020205020404" pitchFamily="49" charset="0"/>
                <a:cs typeface="Courier New" panose="02070309020205020404" pitchFamily="49" charset="0"/>
              </a:rPr>
              <a:t>th</a:t>
            </a:r>
            <a:r>
              <a:rPr lang="en-GB" sz="1200" b="1" dirty="0">
                <a:latin typeface="Courier New" panose="02070309020205020404" pitchFamily="49" charset="0"/>
                <a:cs typeface="Courier New" panose="02070309020205020404" pitchFamily="49" charset="0"/>
              </a:rPr>
              <a:t>&gt;</a:t>
            </a:r>
            <a:endParaRPr lang="en-GB" sz="1200" dirty="0">
              <a:latin typeface="Courier New" panose="02070309020205020404" pitchFamily="49" charset="0"/>
              <a:cs typeface="Courier New" panose="02070309020205020404" pitchFamily="49" charset="0"/>
            </a:endParaRPr>
          </a:p>
          <a:p>
            <a:pPr marL="0" indent="0">
              <a:spcBef>
                <a:spcPts val="200"/>
              </a:spcBef>
              <a:buNone/>
            </a:pPr>
            <a:r>
              <a:rPr lang="en-GB" sz="1200" b="1">
                <a:latin typeface="Courier New" panose="02070309020205020404" pitchFamily="49" charset="0"/>
                <a:cs typeface="Courier New" panose="02070309020205020404" pitchFamily="49" charset="0"/>
              </a:rPr>
              <a:t>            &lt;</a:t>
            </a:r>
            <a:r>
              <a:rPr lang="en-GB" sz="1200" b="1" dirty="0" err="1">
                <a:latin typeface="Courier New" panose="02070309020205020404" pitchFamily="49" charset="0"/>
                <a:cs typeface="Courier New" panose="02070309020205020404" pitchFamily="49" charset="0"/>
              </a:rPr>
              <a:t>th</a:t>
            </a:r>
            <a:r>
              <a:rPr lang="en-GB" sz="1200" b="1" dirty="0">
                <a:latin typeface="Courier New" panose="02070309020205020404" pitchFamily="49" charset="0"/>
                <a:cs typeface="Courier New" panose="02070309020205020404" pitchFamily="49" charset="0"/>
              </a:rPr>
              <a:t>&gt;Relationship&lt;/</a:t>
            </a:r>
            <a:r>
              <a:rPr lang="en-GB" sz="1200" b="1" dirty="0" err="1">
                <a:latin typeface="Courier New" panose="02070309020205020404" pitchFamily="49" charset="0"/>
                <a:cs typeface="Courier New" panose="02070309020205020404" pitchFamily="49" charset="0"/>
              </a:rPr>
              <a:t>th</a:t>
            </a:r>
            <a:r>
              <a:rPr lang="en-GB" sz="1200" b="1" dirty="0">
                <a:latin typeface="Courier New" panose="02070309020205020404" pitchFamily="49" charset="0"/>
                <a:cs typeface="Courier New" panose="02070309020205020404" pitchFamily="49" charset="0"/>
              </a:rPr>
              <a:t>&gt;</a:t>
            </a:r>
            <a:endParaRPr lang="en-GB" sz="1200" dirty="0">
              <a:latin typeface="Courier New" panose="02070309020205020404" pitchFamily="49" charset="0"/>
              <a:cs typeface="Courier New" panose="02070309020205020404" pitchFamily="49" charset="0"/>
            </a:endParaRPr>
          </a:p>
          <a:p>
            <a:pPr marL="0" indent="0">
              <a:spcBef>
                <a:spcPts val="200"/>
              </a:spcBef>
              <a:buNone/>
            </a:pPr>
            <a:r>
              <a:rPr lang="en-GB" sz="1200" b="1">
                <a:latin typeface="Courier New" panose="02070309020205020404" pitchFamily="49" charset="0"/>
                <a:cs typeface="Courier New" panose="02070309020205020404" pitchFamily="49" charset="0"/>
              </a:rPr>
              <a:t>        &lt;/</a:t>
            </a:r>
            <a:r>
              <a:rPr lang="en-GB" sz="1200" b="1" dirty="0" err="1">
                <a:latin typeface="Courier New" panose="02070309020205020404" pitchFamily="49" charset="0"/>
                <a:cs typeface="Courier New" panose="02070309020205020404" pitchFamily="49" charset="0"/>
              </a:rPr>
              <a:t>tr</a:t>
            </a:r>
            <a:r>
              <a:rPr lang="en-GB" sz="1200" b="1" dirty="0">
                <a:latin typeface="Courier New" panose="02070309020205020404" pitchFamily="49" charset="0"/>
                <a:cs typeface="Courier New" panose="02070309020205020404" pitchFamily="49" charset="0"/>
              </a:rPr>
              <a:t>&gt;</a:t>
            </a:r>
            <a:endParaRPr lang="en-GB" sz="1200" dirty="0">
              <a:latin typeface="Courier New" panose="02070309020205020404" pitchFamily="49" charset="0"/>
              <a:cs typeface="Courier New" panose="02070309020205020404" pitchFamily="49" charset="0"/>
            </a:endParaRPr>
          </a:p>
          <a:p>
            <a:pPr marL="0" indent="0">
              <a:spcBef>
                <a:spcPts val="200"/>
              </a:spcBef>
              <a:buNone/>
            </a:pPr>
            <a:r>
              <a:rPr lang="en-GB" sz="1200" b="1">
                <a:latin typeface="Courier New" panose="02070309020205020404" pitchFamily="49" charset="0"/>
                <a:cs typeface="Courier New" panose="02070309020205020404" pitchFamily="49" charset="0"/>
              </a:rPr>
              <a:t>    &lt;/</a:t>
            </a:r>
            <a:r>
              <a:rPr lang="en-GB" sz="1200" b="1" dirty="0" err="1">
                <a:latin typeface="Courier New" panose="02070309020205020404" pitchFamily="49" charset="0"/>
                <a:cs typeface="Courier New" panose="02070309020205020404" pitchFamily="49" charset="0"/>
              </a:rPr>
              <a:t>thead</a:t>
            </a:r>
            <a:r>
              <a:rPr lang="en-GB" sz="1200" b="1" dirty="0">
                <a:latin typeface="Courier New" panose="02070309020205020404" pitchFamily="49" charset="0"/>
                <a:cs typeface="Courier New" panose="02070309020205020404" pitchFamily="49" charset="0"/>
              </a:rPr>
              <a:t>&gt;</a:t>
            </a:r>
            <a:endParaRPr lang="en-GB" sz="1200" dirty="0">
              <a:latin typeface="Courier New" panose="02070309020205020404" pitchFamily="49" charset="0"/>
              <a:cs typeface="Courier New" panose="02070309020205020404" pitchFamily="49" charset="0"/>
            </a:endParaRPr>
          </a:p>
          <a:p>
            <a:pPr marL="0" indent="0">
              <a:spcBef>
                <a:spcPts val="200"/>
              </a:spcBef>
              <a:buNone/>
            </a:pPr>
            <a:r>
              <a:rPr lang="en-GB" sz="1200" dirty="0">
                <a:latin typeface="Courier New" panose="02070309020205020404" pitchFamily="49" charset="0"/>
                <a:cs typeface="Courier New" panose="02070309020205020404" pitchFamily="49" charset="0"/>
              </a:rPr>
              <a:t>&lt;/table&gt;</a:t>
            </a:r>
          </a:p>
          <a:p>
            <a:pPr marL="0" indent="0">
              <a:spcBef>
                <a:spcPts val="200"/>
              </a:spcBef>
              <a:buNone/>
            </a:pPr>
            <a:r>
              <a:rPr lang="en-GB" sz="1200" dirty="0">
                <a:latin typeface="Courier New" panose="02070309020205020404" pitchFamily="49" charset="0"/>
                <a:cs typeface="Courier New" panose="02070309020205020404" pitchFamily="49" charset="0"/>
              </a:rPr>
              <a:t>&lt;/body&gt;</a:t>
            </a:r>
          </a:p>
          <a:p>
            <a:pPr marL="0" indent="0">
              <a:spcBef>
                <a:spcPts val="200"/>
              </a:spcBef>
              <a:buNone/>
            </a:pPr>
            <a:r>
              <a:rPr lang="en-GB" sz="1200" dirty="0">
                <a:latin typeface="Courier New" panose="02070309020205020404" pitchFamily="49" charset="0"/>
                <a:cs typeface="Courier New" panose="02070309020205020404" pitchFamily="49" charset="0"/>
              </a:rPr>
              <a:t>&lt;/html&gt;</a:t>
            </a:r>
            <a:endParaRPr lang="en-US" sz="1200" dirty="0">
              <a:latin typeface="Courier New" panose="02070309020205020404" pitchFamily="49" charset="0"/>
              <a:cs typeface="Courier New" panose="02070309020205020404" pitchFamily="49" charset="0"/>
            </a:endParaRPr>
          </a:p>
        </p:txBody>
      </p:sp>
      <p:sp>
        <p:nvSpPr>
          <p:cNvPr id="8" name="Rectangle 7">
            <a:extLst>
              <a:ext uri="{FF2B5EF4-FFF2-40B4-BE49-F238E27FC236}">
                <a16:creationId xmlns:a16="http://schemas.microsoft.com/office/drawing/2014/main" id="{6FF0E853-1F7D-F54A-8E06-11D8FEC0D54B}"/>
              </a:ext>
            </a:extLst>
          </p:cNvPr>
          <p:cNvSpPr/>
          <p:nvPr/>
        </p:nvSpPr>
        <p:spPr>
          <a:xfrm>
            <a:off x="0" y="-15937"/>
            <a:ext cx="1801647" cy="307777"/>
          </a:xfrm>
          <a:prstGeom prst="rect">
            <a:avLst/>
          </a:prstGeom>
        </p:spPr>
        <p:txBody>
          <a:bodyPr wrap="none">
            <a:spAutoFit/>
          </a:bodyPr>
          <a:lstStyle/>
          <a:p>
            <a:r>
              <a:rPr lang="en-US" sz="1400" dirty="0">
                <a:hlinkClick r:id="rId3"/>
              </a:rPr>
              <a:t>https://datatables.net</a:t>
            </a:r>
            <a:r>
              <a:rPr lang="en-US" sz="1400" dirty="0"/>
              <a:t> </a:t>
            </a:r>
          </a:p>
        </p:txBody>
      </p:sp>
    </p:spTree>
    <p:extLst>
      <p:ext uri="{BB962C8B-B14F-4D97-AF65-F5344CB8AC3E}">
        <p14:creationId xmlns:p14="http://schemas.microsoft.com/office/powerpoint/2010/main" val="36354002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0833-2A5C-2243-8484-C8754E838F35}"/>
              </a:ext>
            </a:extLst>
          </p:cNvPr>
          <p:cNvSpPr>
            <a:spLocks noGrp="1"/>
          </p:cNvSpPr>
          <p:nvPr>
            <p:ph type="title"/>
          </p:nvPr>
        </p:nvSpPr>
        <p:spPr/>
        <p:txBody>
          <a:bodyPr/>
          <a:lstStyle/>
          <a:p>
            <a:r>
              <a:rPr lang="en-US" dirty="0"/>
              <a:t>Switching data to a file</a:t>
            </a:r>
          </a:p>
        </p:txBody>
      </p:sp>
      <p:sp>
        <p:nvSpPr>
          <p:cNvPr id="3" name="Text Placeholder 2">
            <a:extLst>
              <a:ext uri="{FF2B5EF4-FFF2-40B4-BE49-F238E27FC236}">
                <a16:creationId xmlns:a16="http://schemas.microsoft.com/office/drawing/2014/main" id="{F0390F93-A800-E344-8AA5-100BBF70201A}"/>
              </a:ext>
            </a:extLst>
          </p:cNvPr>
          <p:cNvSpPr>
            <a:spLocks noGrp="1"/>
          </p:cNvSpPr>
          <p:nvPr>
            <p:ph type="body" sz="quarter" idx="12"/>
          </p:nvPr>
        </p:nvSpPr>
        <p:spPr/>
        <p:txBody>
          <a:bodyPr/>
          <a:lstStyle/>
          <a:p>
            <a:r>
              <a:rPr lang="en-US" dirty="0"/>
              <a:t>example2.json</a:t>
            </a:r>
          </a:p>
        </p:txBody>
      </p:sp>
      <p:sp>
        <p:nvSpPr>
          <p:cNvPr id="4" name="Content Placeholder 3">
            <a:extLst>
              <a:ext uri="{FF2B5EF4-FFF2-40B4-BE49-F238E27FC236}">
                <a16:creationId xmlns:a16="http://schemas.microsoft.com/office/drawing/2014/main" id="{2301A146-6757-A142-A0B0-A9A514D0B7E6}"/>
              </a:ext>
            </a:extLst>
          </p:cNvPr>
          <p:cNvSpPr>
            <a:spLocks noGrp="1"/>
          </p:cNvSpPr>
          <p:nvPr>
            <p:ph sz="quarter" idx="11"/>
          </p:nvPr>
        </p:nvSpPr>
        <p:spPr>
          <a:xfrm>
            <a:off x="1877523" y="1193898"/>
            <a:ext cx="5388954" cy="3125235"/>
          </a:xfrm>
          <a:solidFill>
            <a:schemeClr val="accent5">
              <a:lumMod val="20000"/>
              <a:lumOff val="80000"/>
            </a:schemeClr>
          </a:solidFill>
        </p:spPr>
        <p:txBody>
          <a:bodyPr>
            <a:normAutofit/>
          </a:bodyPr>
          <a:lstStyle/>
          <a:p>
            <a:pPr marL="0" indent="0">
              <a:buNone/>
            </a:pPr>
            <a:r>
              <a:rPr lang="en-US" sz="1800" b="1" kern="1200" cap="none" baseline="0" dirty="0">
                <a:solidFill>
                  <a:srgbClr val="FF0000"/>
                </a:solidFill>
                <a:effectLst/>
                <a:latin typeface="Courier New" panose="02070309020205020404" pitchFamily="49" charset="0"/>
                <a:cs typeface="Courier New" panose="02070309020205020404" pitchFamily="49" charset="0"/>
              </a:rPr>
              <a:t>{</a:t>
            </a:r>
            <a:endParaRPr lang="en-GB" sz="1800" b="1" kern="1200" cap="none" baseline="0" dirty="0">
              <a:solidFill>
                <a:srgbClr val="FF0000"/>
              </a:solidFill>
              <a:effectLst/>
              <a:latin typeface="Courier New" panose="02070309020205020404" pitchFamily="49" charset="0"/>
              <a:cs typeface="Courier New" panose="02070309020205020404" pitchFamily="49" charset="0"/>
            </a:endParaRPr>
          </a:p>
          <a:p>
            <a:pPr marL="0" indent="0">
              <a:buNone/>
            </a:pPr>
            <a:r>
              <a:rPr lang="en-US" sz="1800" b="0" kern="1200" cap="none" baseline="0">
                <a:solidFill>
                  <a:schemeClr val="tx2"/>
                </a:solidFill>
                <a:effectLst/>
                <a:latin typeface="Courier New" panose="02070309020205020404" pitchFamily="49" charset="0"/>
                <a:cs typeface="Courier New" panose="02070309020205020404" pitchFamily="49" charset="0"/>
              </a:rPr>
              <a:t>    "</a:t>
            </a:r>
            <a:r>
              <a:rPr lang="en-US" sz="1800" b="0" kern="1200" cap="none" baseline="0" dirty="0">
                <a:solidFill>
                  <a:schemeClr val="tx2"/>
                </a:solidFill>
                <a:effectLst/>
                <a:latin typeface="Courier New" panose="02070309020205020404" pitchFamily="49" charset="0"/>
                <a:cs typeface="Courier New" panose="02070309020205020404" pitchFamily="49" charset="0"/>
              </a:rPr>
              <a:t>data": </a:t>
            </a:r>
            <a:r>
              <a:rPr lang="en-US" sz="1800" b="1" kern="1200" cap="none" baseline="0" dirty="0">
                <a:solidFill>
                  <a:srgbClr val="00B050"/>
                </a:solidFill>
                <a:effectLst/>
                <a:latin typeface="Courier New" panose="02070309020205020404" pitchFamily="49" charset="0"/>
                <a:cs typeface="Courier New" panose="02070309020205020404" pitchFamily="49" charset="0"/>
              </a:rPr>
              <a:t>[</a:t>
            </a:r>
            <a:endParaRPr lang="en-GB" sz="1800" b="1" kern="1200" cap="none" baseline="0" dirty="0">
              <a:solidFill>
                <a:srgbClr val="00B050"/>
              </a:solidFill>
              <a:effectLst/>
              <a:latin typeface="Courier New" panose="02070309020205020404" pitchFamily="49" charset="0"/>
              <a:cs typeface="Courier New" panose="02070309020205020404" pitchFamily="49" charset="0"/>
            </a:endParaRPr>
          </a:p>
          <a:p>
            <a:pPr marL="0" indent="0">
              <a:buNone/>
            </a:pPr>
            <a:r>
              <a:rPr lang="en-US" sz="1800" b="0" kern="1200" cap="none" baseline="0">
                <a:solidFill>
                  <a:schemeClr val="tx2"/>
                </a:solidFill>
                <a:effectLst/>
                <a:latin typeface="Courier New" panose="02070309020205020404" pitchFamily="49" charset="0"/>
                <a:cs typeface="Courier New" panose="02070309020205020404" pitchFamily="49" charset="0"/>
              </a:rPr>
              <a:t>        </a:t>
            </a:r>
            <a:r>
              <a:rPr lang="en-US" sz="1800" b="1" kern="1200" cap="none" baseline="0">
                <a:solidFill>
                  <a:srgbClr val="00B050"/>
                </a:solidFill>
                <a:effectLst/>
                <a:latin typeface="Courier New" panose="02070309020205020404" pitchFamily="49" charset="0"/>
                <a:cs typeface="Courier New" panose="02070309020205020404" pitchFamily="49" charset="0"/>
              </a:rPr>
              <a:t>[</a:t>
            </a:r>
            <a:r>
              <a:rPr lang="en-US" sz="1800" b="0" kern="1200" cap="none" baseline="0">
                <a:solidFill>
                  <a:schemeClr val="tx2"/>
                </a:solidFill>
                <a:effectLst/>
                <a:latin typeface="Courier New" panose="02070309020205020404" pitchFamily="49" charset="0"/>
                <a:cs typeface="Courier New" panose="02070309020205020404" pitchFamily="49" charset="0"/>
              </a:rPr>
              <a:t>"</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Phil","Mason","Father</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r>
              <a:rPr lang="en-US" sz="1800" b="1" kern="1200" cap="none" baseline="0" dirty="0">
                <a:solidFill>
                  <a:srgbClr val="00B050"/>
                </a:solidFill>
                <a:effectLst/>
                <a:latin typeface="Courier New" panose="02070309020205020404" pitchFamily="49" charset="0"/>
                <a:cs typeface="Courier New" panose="02070309020205020404" pitchFamily="49" charset="0"/>
              </a:rPr>
              <a:t>]</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a:solidFill>
                  <a:schemeClr val="tx2"/>
                </a:solidFill>
                <a:effectLst/>
                <a:latin typeface="Courier New" panose="02070309020205020404" pitchFamily="49" charset="0"/>
                <a:cs typeface="Courier New" panose="02070309020205020404" pitchFamily="49" charset="0"/>
              </a:rPr>
              <a:t>        </a:t>
            </a:r>
            <a:r>
              <a:rPr lang="en-US" sz="1800" b="1" kern="1200" cap="none" baseline="0">
                <a:solidFill>
                  <a:srgbClr val="00B050"/>
                </a:solidFill>
                <a:effectLst/>
                <a:latin typeface="Courier New" panose="02070309020205020404" pitchFamily="49" charset="0"/>
                <a:cs typeface="Courier New" panose="02070309020205020404" pitchFamily="49" charset="0"/>
              </a:rPr>
              <a:t>[</a:t>
            </a:r>
            <a:r>
              <a:rPr lang="en-US" sz="1800" b="0" kern="1200" cap="none" baseline="0">
                <a:solidFill>
                  <a:schemeClr val="tx2"/>
                </a:solidFill>
                <a:effectLst/>
                <a:latin typeface="Courier New" panose="02070309020205020404" pitchFamily="49" charset="0"/>
                <a:cs typeface="Courier New" panose="02070309020205020404" pitchFamily="49" charset="0"/>
              </a:rPr>
              <a:t>"</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Esther","Mason","Mother</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r>
              <a:rPr lang="en-US" sz="1800" b="1" kern="1200" cap="none" baseline="0" dirty="0">
                <a:solidFill>
                  <a:srgbClr val="00B050"/>
                </a:solidFill>
                <a:effectLst/>
                <a:latin typeface="Courier New" panose="02070309020205020404" pitchFamily="49" charset="0"/>
                <a:cs typeface="Courier New" panose="02070309020205020404" pitchFamily="49" charset="0"/>
              </a:rPr>
              <a:t>]</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a:solidFill>
                  <a:schemeClr val="tx2"/>
                </a:solidFill>
                <a:effectLst/>
                <a:latin typeface="Courier New" panose="02070309020205020404" pitchFamily="49" charset="0"/>
                <a:cs typeface="Courier New" panose="02070309020205020404" pitchFamily="49" charset="0"/>
              </a:rPr>
              <a:t>        </a:t>
            </a:r>
            <a:r>
              <a:rPr lang="en-US" sz="1800" b="1" kern="1200" cap="none" baseline="0">
                <a:solidFill>
                  <a:srgbClr val="00B050"/>
                </a:solidFill>
                <a:effectLst/>
                <a:latin typeface="Courier New" panose="02070309020205020404" pitchFamily="49" charset="0"/>
                <a:cs typeface="Courier New" panose="02070309020205020404" pitchFamily="49" charset="0"/>
              </a:rPr>
              <a:t>[</a:t>
            </a:r>
            <a:r>
              <a:rPr lang="en-US" sz="1800" b="0" kern="1200" cap="none" baseline="0">
                <a:solidFill>
                  <a:schemeClr val="tx2"/>
                </a:solidFill>
                <a:effectLst/>
                <a:latin typeface="Courier New" panose="02070309020205020404" pitchFamily="49" charset="0"/>
                <a:cs typeface="Courier New" panose="02070309020205020404" pitchFamily="49" charset="0"/>
              </a:rPr>
              <a:t>"</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Jacob","Mason","Son</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r>
              <a:rPr lang="en-US" sz="1800" b="1" kern="1200" cap="none" baseline="0" dirty="0">
                <a:solidFill>
                  <a:srgbClr val="00B050"/>
                </a:solidFill>
                <a:effectLst/>
                <a:latin typeface="Courier New" panose="02070309020205020404" pitchFamily="49" charset="0"/>
                <a:cs typeface="Courier New" panose="02070309020205020404" pitchFamily="49" charset="0"/>
              </a:rPr>
              <a:t>]</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a:solidFill>
                  <a:schemeClr val="tx2"/>
                </a:solidFill>
                <a:effectLst/>
                <a:latin typeface="Courier New" panose="02070309020205020404" pitchFamily="49" charset="0"/>
                <a:cs typeface="Courier New" panose="02070309020205020404" pitchFamily="49" charset="0"/>
              </a:rPr>
              <a:t>        </a:t>
            </a:r>
            <a:r>
              <a:rPr lang="en-US" sz="1800" b="1" kern="1200" cap="none" baseline="0">
                <a:solidFill>
                  <a:srgbClr val="00B050"/>
                </a:solidFill>
                <a:effectLst/>
                <a:latin typeface="Courier New" panose="02070309020205020404" pitchFamily="49" charset="0"/>
                <a:cs typeface="Courier New" panose="02070309020205020404" pitchFamily="49" charset="0"/>
              </a:rPr>
              <a:t>[</a:t>
            </a:r>
            <a:r>
              <a:rPr lang="en-US" sz="1800" b="0" kern="1200" cap="none" baseline="0">
                <a:solidFill>
                  <a:schemeClr val="tx2"/>
                </a:solidFill>
                <a:effectLst/>
                <a:latin typeface="Courier New" panose="02070309020205020404" pitchFamily="49" charset="0"/>
                <a:cs typeface="Courier New" panose="02070309020205020404" pitchFamily="49" charset="0"/>
              </a:rPr>
              <a:t>"</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Annie","Mason","Daughter</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r>
              <a:rPr lang="en-US" sz="1800" b="1" kern="1200" cap="none" baseline="0" dirty="0">
                <a:solidFill>
                  <a:srgbClr val="00B050"/>
                </a:solidFill>
                <a:effectLst/>
                <a:latin typeface="Courier New" panose="02070309020205020404" pitchFamily="49" charset="0"/>
                <a:cs typeface="Courier New" panose="02070309020205020404" pitchFamily="49" charset="0"/>
              </a:rPr>
              <a:t>]</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a:solidFill>
                  <a:schemeClr val="tx2"/>
                </a:solidFill>
                <a:effectLst/>
                <a:latin typeface="Courier New" panose="02070309020205020404" pitchFamily="49" charset="0"/>
                <a:cs typeface="Courier New" panose="02070309020205020404" pitchFamily="49" charset="0"/>
              </a:rPr>
              <a:t>        </a:t>
            </a:r>
            <a:r>
              <a:rPr lang="en-US" sz="1800" b="1" kern="1200" cap="none" baseline="0">
                <a:solidFill>
                  <a:srgbClr val="00B050"/>
                </a:solidFill>
                <a:effectLst/>
                <a:latin typeface="Courier New" panose="02070309020205020404" pitchFamily="49" charset="0"/>
                <a:cs typeface="Courier New" panose="02070309020205020404" pitchFamily="49" charset="0"/>
              </a:rPr>
              <a:t>[</a:t>
            </a:r>
            <a:r>
              <a:rPr lang="en-US" sz="1800" b="0" kern="1200" cap="none" baseline="0">
                <a:solidFill>
                  <a:schemeClr val="tx2"/>
                </a:solidFill>
                <a:effectLst/>
                <a:latin typeface="Courier New" panose="02070309020205020404" pitchFamily="49" charset="0"/>
                <a:cs typeface="Courier New" panose="02070309020205020404" pitchFamily="49" charset="0"/>
              </a:rPr>
              <a:t>"</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Reuben","Mason","Son</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r>
              <a:rPr lang="en-US" sz="1800" b="1" kern="1200" cap="none" baseline="0" dirty="0">
                <a:solidFill>
                  <a:srgbClr val="00B050"/>
                </a:solidFill>
                <a:effectLst/>
                <a:latin typeface="Courier New" panose="02070309020205020404" pitchFamily="49" charset="0"/>
                <a:cs typeface="Courier New" panose="02070309020205020404" pitchFamily="49" charset="0"/>
              </a:rPr>
              <a:t>]</a:t>
            </a:r>
            <a:endParaRPr lang="en-GB" sz="1800" b="1" kern="1200" cap="none" baseline="0" dirty="0">
              <a:solidFill>
                <a:srgbClr val="00B050"/>
              </a:solidFill>
              <a:effectLst/>
              <a:latin typeface="Courier New" panose="02070309020205020404" pitchFamily="49" charset="0"/>
              <a:cs typeface="Courier New" panose="02070309020205020404" pitchFamily="49" charset="0"/>
            </a:endParaRPr>
          </a:p>
          <a:p>
            <a:pPr marL="0" indent="0">
              <a:buNone/>
            </a:pPr>
            <a:r>
              <a:rPr lang="en-US" sz="1800" b="0" kern="1200" cap="none" baseline="0">
                <a:solidFill>
                  <a:schemeClr val="tx2"/>
                </a:solidFill>
                <a:effectLst/>
                <a:latin typeface="Courier New" panose="02070309020205020404" pitchFamily="49" charset="0"/>
                <a:cs typeface="Courier New" panose="02070309020205020404" pitchFamily="49" charset="0"/>
              </a:rPr>
              <a:t>    </a:t>
            </a:r>
            <a:r>
              <a:rPr lang="en-US" sz="1800" b="1" kern="1200" cap="none" baseline="0">
                <a:solidFill>
                  <a:srgbClr val="00B050"/>
                </a:solidFill>
                <a:effectLst/>
                <a:latin typeface="Courier New" panose="02070309020205020404" pitchFamily="49" charset="0"/>
                <a:cs typeface="Courier New" panose="02070309020205020404" pitchFamily="49" charset="0"/>
              </a:rPr>
              <a:t>]</a:t>
            </a:r>
            <a:endParaRPr lang="en-GB" sz="1800" b="1" kern="1200" cap="none" baseline="0" dirty="0">
              <a:solidFill>
                <a:srgbClr val="00B050"/>
              </a:solidFill>
              <a:effectLst/>
              <a:latin typeface="Courier New" panose="02070309020205020404" pitchFamily="49" charset="0"/>
              <a:cs typeface="Courier New" panose="02070309020205020404" pitchFamily="49" charset="0"/>
            </a:endParaRPr>
          </a:p>
          <a:p>
            <a:pPr marL="0" indent="0">
              <a:buNone/>
            </a:pPr>
            <a:r>
              <a:rPr lang="en-US" sz="1800" b="1" kern="1200" cap="none" baseline="0" dirty="0">
                <a:solidFill>
                  <a:srgbClr val="FF0000"/>
                </a:solidFill>
                <a:effectLst/>
                <a:latin typeface="Courier New" panose="02070309020205020404" pitchFamily="49" charset="0"/>
                <a:cs typeface="Courier New" panose="02070309020205020404" pitchFamily="49" charset="0"/>
              </a:rPr>
              <a:t>}</a:t>
            </a:r>
            <a:endParaRPr lang="en-GB" sz="1800" b="1" kern="1200" cap="none" baseline="0" dirty="0">
              <a:solidFill>
                <a:srgbClr val="FF0000"/>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A270FFB0-3381-9041-9ADA-E84D39C07618}"/>
              </a:ext>
            </a:extLst>
          </p:cNvPr>
          <p:cNvSpPr/>
          <p:nvPr/>
        </p:nvSpPr>
        <p:spPr>
          <a:xfrm>
            <a:off x="2579948" y="4598631"/>
            <a:ext cx="3684470" cy="369332"/>
          </a:xfrm>
          <a:prstGeom prst="rect">
            <a:avLst/>
          </a:prstGeom>
        </p:spPr>
        <p:txBody>
          <a:bodyPr wrap="none">
            <a:spAutoFit/>
          </a:bodyPr>
          <a:lstStyle/>
          <a:p>
            <a:r>
              <a:rPr lang="en-US" dirty="0">
                <a:hlinkClick r:id="rId3"/>
              </a:rPr>
              <a:t>http://localhost:8888/example2.json</a:t>
            </a:r>
            <a:r>
              <a:rPr lang="en-US" dirty="0"/>
              <a:t> </a:t>
            </a:r>
          </a:p>
        </p:txBody>
      </p:sp>
      <p:sp>
        <p:nvSpPr>
          <p:cNvPr id="6" name="Rectangle 5">
            <a:extLst>
              <a:ext uri="{FF2B5EF4-FFF2-40B4-BE49-F238E27FC236}">
                <a16:creationId xmlns:a16="http://schemas.microsoft.com/office/drawing/2014/main" id="{FC07C591-127D-7C4F-A465-C9C563B61793}"/>
              </a:ext>
            </a:extLst>
          </p:cNvPr>
          <p:cNvSpPr/>
          <p:nvPr/>
        </p:nvSpPr>
        <p:spPr>
          <a:xfrm>
            <a:off x="0" y="-15937"/>
            <a:ext cx="1801647" cy="307777"/>
          </a:xfrm>
          <a:prstGeom prst="rect">
            <a:avLst/>
          </a:prstGeom>
        </p:spPr>
        <p:txBody>
          <a:bodyPr wrap="none">
            <a:spAutoFit/>
          </a:bodyPr>
          <a:lstStyle/>
          <a:p>
            <a:r>
              <a:rPr lang="en-US" sz="1400" dirty="0">
                <a:hlinkClick r:id="rId4"/>
              </a:rPr>
              <a:t>https://datatables.net</a:t>
            </a:r>
            <a:r>
              <a:rPr lang="en-US" sz="1400" dirty="0"/>
              <a:t> </a:t>
            </a:r>
          </a:p>
        </p:txBody>
      </p:sp>
    </p:spTree>
    <p:extLst>
      <p:ext uri="{BB962C8B-B14F-4D97-AF65-F5344CB8AC3E}">
        <p14:creationId xmlns:p14="http://schemas.microsoft.com/office/powerpoint/2010/main" val="21490982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B4B29-BB25-9749-85E2-556B122B1DDE}"/>
              </a:ext>
            </a:extLst>
          </p:cNvPr>
          <p:cNvSpPr>
            <a:spLocks noGrp="1"/>
          </p:cNvSpPr>
          <p:nvPr>
            <p:ph type="title"/>
          </p:nvPr>
        </p:nvSpPr>
        <p:spPr/>
        <p:txBody>
          <a:bodyPr/>
          <a:lstStyle/>
          <a:p>
            <a:r>
              <a:rPr lang="en-US" dirty="0"/>
              <a:t>How do we get data from SAS</a:t>
            </a:r>
          </a:p>
        </p:txBody>
      </p:sp>
      <p:sp>
        <p:nvSpPr>
          <p:cNvPr id="3" name="Text Placeholder 2">
            <a:extLst>
              <a:ext uri="{FF2B5EF4-FFF2-40B4-BE49-F238E27FC236}">
                <a16:creationId xmlns:a16="http://schemas.microsoft.com/office/drawing/2014/main" id="{B9C77269-4908-9742-80DB-2C106B99CCC6}"/>
              </a:ext>
            </a:extLst>
          </p:cNvPr>
          <p:cNvSpPr>
            <a:spLocks noGrp="1"/>
          </p:cNvSpPr>
          <p:nvPr>
            <p:ph type="body" sz="quarter" idx="12"/>
          </p:nvPr>
        </p:nvSpPr>
        <p:spPr/>
        <p:txBody>
          <a:bodyPr/>
          <a:lstStyle/>
          <a:p>
            <a:endParaRPr lang="en-US" dirty="0"/>
          </a:p>
        </p:txBody>
      </p:sp>
      <p:sp>
        <p:nvSpPr>
          <p:cNvPr id="4" name="Content Placeholder 3">
            <a:extLst>
              <a:ext uri="{FF2B5EF4-FFF2-40B4-BE49-F238E27FC236}">
                <a16:creationId xmlns:a16="http://schemas.microsoft.com/office/drawing/2014/main" id="{6F8ED28C-D414-E540-AB5C-BE767A833892}"/>
              </a:ext>
            </a:extLst>
          </p:cNvPr>
          <p:cNvSpPr>
            <a:spLocks noGrp="1"/>
          </p:cNvSpPr>
          <p:nvPr>
            <p:ph sz="quarter" idx="11"/>
          </p:nvPr>
        </p:nvSpPr>
        <p:spPr/>
        <p:txBody>
          <a:bodyPr/>
          <a:lstStyle/>
          <a:p>
            <a:r>
              <a:rPr lang="en-GB" sz="2800" b="0" kern="1200" cap="none" baseline="0" dirty="0">
                <a:solidFill>
                  <a:schemeClr val="tx2"/>
                </a:solidFill>
                <a:effectLst/>
                <a:highlight>
                  <a:srgbClr val="FFFF00"/>
                </a:highlight>
              </a:rPr>
              <a:t>URL</a:t>
            </a:r>
            <a:r>
              <a:rPr lang="en-GB" sz="2800" b="0" kern="1200" cap="none" baseline="0" dirty="0">
                <a:solidFill>
                  <a:schemeClr val="tx2"/>
                </a:solidFill>
                <a:effectLst/>
              </a:rPr>
              <a:t> points to Stored Process Web Application</a:t>
            </a:r>
          </a:p>
          <a:p>
            <a:r>
              <a:rPr lang="en-GB" b="1" dirty="0">
                <a:solidFill>
                  <a:srgbClr val="FF0000"/>
                </a:solidFill>
              </a:rPr>
              <a:t>_program </a:t>
            </a:r>
            <a:r>
              <a:rPr lang="en-GB" dirty="0"/>
              <a:t>parameter specifies the stored process to run</a:t>
            </a:r>
            <a:endParaRPr lang="en-GB" sz="2800" b="0" kern="1200" cap="none" baseline="0" dirty="0">
              <a:solidFill>
                <a:schemeClr val="tx2"/>
              </a:solidFill>
              <a:effectLst/>
            </a:endParaRPr>
          </a:p>
        </p:txBody>
      </p:sp>
      <p:sp>
        <p:nvSpPr>
          <p:cNvPr id="5" name="Rectangle 4">
            <a:extLst>
              <a:ext uri="{FF2B5EF4-FFF2-40B4-BE49-F238E27FC236}">
                <a16:creationId xmlns:a16="http://schemas.microsoft.com/office/drawing/2014/main" id="{23857A14-901E-6B44-83F8-830F438D7F53}"/>
              </a:ext>
            </a:extLst>
          </p:cNvPr>
          <p:cNvSpPr/>
          <p:nvPr/>
        </p:nvSpPr>
        <p:spPr>
          <a:xfrm>
            <a:off x="626364" y="2571750"/>
            <a:ext cx="7891272" cy="2031325"/>
          </a:xfrm>
          <a:prstGeom prst="rect">
            <a:avLst/>
          </a:prstGeom>
          <a:solidFill>
            <a:schemeClr val="accent5">
              <a:lumMod val="20000"/>
              <a:lumOff val="80000"/>
            </a:schemeClr>
          </a:solidFill>
        </p:spPr>
        <p:txBody>
          <a:bodyPr wrap="square">
            <a:spAutoFit/>
          </a:bodyPr>
          <a:lstStyle/>
          <a:p>
            <a:r>
              <a:rPr lang="en-GB" dirty="0">
                <a:solidFill>
                  <a:srgbClr val="002060"/>
                </a:solidFill>
                <a:latin typeface="Courier New" panose="02070309020205020404" pitchFamily="49" charset="0"/>
                <a:cs typeface="Courier New" panose="02070309020205020404" pitchFamily="49" charset="0"/>
              </a:rPr>
              <a:t>$(document).ready(function(){</a:t>
            </a:r>
          </a:p>
          <a:p>
            <a:r>
              <a:rPr lang="en-GB">
                <a:solidFill>
                  <a:srgbClr val="002060"/>
                </a:solidFill>
                <a:latin typeface="Courier New" panose="02070309020205020404" pitchFamily="49" charset="0"/>
                <a:cs typeface="Courier New" panose="02070309020205020404" pitchFamily="49" charset="0"/>
              </a:rPr>
              <a:t>    $("#</a:t>
            </a:r>
            <a:r>
              <a:rPr lang="en-GB" dirty="0">
                <a:solidFill>
                  <a:srgbClr val="002060"/>
                </a:solidFill>
                <a:latin typeface="Courier New" panose="02070309020205020404" pitchFamily="49" charset="0"/>
                <a:cs typeface="Courier New" panose="02070309020205020404" pitchFamily="49" charset="0"/>
              </a:rPr>
              <a:t>example").</a:t>
            </a:r>
            <a:r>
              <a:rPr lang="en-GB" dirty="0" err="1">
                <a:solidFill>
                  <a:srgbClr val="002060"/>
                </a:solidFill>
                <a:latin typeface="Courier New" panose="02070309020205020404" pitchFamily="49" charset="0"/>
                <a:cs typeface="Courier New" panose="02070309020205020404" pitchFamily="49" charset="0"/>
              </a:rPr>
              <a:t>DataTable</a:t>
            </a:r>
            <a:r>
              <a:rPr lang="en-GB" dirty="0">
                <a:solidFill>
                  <a:srgbClr val="002060"/>
                </a:solidFill>
                <a:latin typeface="Courier New" panose="02070309020205020404" pitchFamily="49" charset="0"/>
                <a:cs typeface="Courier New" panose="02070309020205020404" pitchFamily="49" charset="0"/>
              </a:rPr>
              <a:t>({</a:t>
            </a:r>
          </a:p>
          <a:p>
            <a:r>
              <a:rPr lang="en-GB">
                <a:solidFill>
                  <a:srgbClr val="002060"/>
                </a:solidFill>
                <a:latin typeface="Courier New" panose="02070309020205020404" pitchFamily="49" charset="0"/>
                <a:cs typeface="Courier New" panose="02070309020205020404" pitchFamily="49" charset="0"/>
              </a:rPr>
              <a:t>        </a:t>
            </a:r>
            <a:r>
              <a:rPr lang="en-GB" b="1">
                <a:solidFill>
                  <a:srgbClr val="002060"/>
                </a:solidFill>
                <a:latin typeface="Courier New" panose="02070309020205020404" pitchFamily="49" charset="0"/>
                <a:cs typeface="Courier New" panose="02070309020205020404" pitchFamily="49" charset="0"/>
              </a:rPr>
              <a:t>ajax</a:t>
            </a:r>
            <a:r>
              <a:rPr lang="en-GB" b="1" dirty="0">
                <a:solidFill>
                  <a:srgbClr val="002060"/>
                </a:solidFill>
                <a:latin typeface="Courier New" panose="02070309020205020404" pitchFamily="49" charset="0"/>
                <a:cs typeface="Courier New" panose="02070309020205020404" pitchFamily="49" charset="0"/>
              </a:rPr>
              <a:t>: "</a:t>
            </a:r>
            <a:r>
              <a:rPr lang="en-GB" b="1" dirty="0">
                <a:solidFill>
                  <a:srgbClr val="002060"/>
                </a:solidFill>
                <a:highlight>
                  <a:srgbClr val="FFFF00"/>
                </a:highlight>
                <a:latin typeface="Courier New" panose="02070309020205020404" pitchFamily="49" charset="0"/>
                <a:cs typeface="Courier New" panose="02070309020205020404" pitchFamily="49" charset="0"/>
              </a:rPr>
              <a:t>http://d351tq92/</a:t>
            </a:r>
            <a:r>
              <a:rPr lang="en-GB" b="1" dirty="0" err="1">
                <a:solidFill>
                  <a:srgbClr val="002060"/>
                </a:solidFill>
                <a:highlight>
                  <a:srgbClr val="FFFF00"/>
                </a:highlight>
                <a:latin typeface="Courier New" panose="02070309020205020404" pitchFamily="49" charset="0"/>
                <a:cs typeface="Courier New" panose="02070309020205020404" pitchFamily="49" charset="0"/>
              </a:rPr>
              <a:t>SASStoredProcess</a:t>
            </a:r>
            <a:r>
              <a:rPr lang="en-GB" b="1" dirty="0">
                <a:solidFill>
                  <a:srgbClr val="002060"/>
                </a:solidFill>
                <a:highlight>
                  <a:srgbClr val="FFFF00"/>
                </a:highlight>
                <a:latin typeface="Courier New" panose="02070309020205020404" pitchFamily="49" charset="0"/>
                <a:cs typeface="Courier New" panose="02070309020205020404" pitchFamily="49" charset="0"/>
              </a:rPr>
              <a:t>/</a:t>
            </a:r>
            <a:r>
              <a:rPr lang="en-GB" b="1" dirty="0" err="1">
                <a:solidFill>
                  <a:srgbClr val="002060"/>
                </a:solidFill>
                <a:highlight>
                  <a:srgbClr val="FFFF00"/>
                </a:highlight>
                <a:latin typeface="Courier New" panose="02070309020205020404" pitchFamily="49" charset="0"/>
                <a:cs typeface="Courier New" panose="02070309020205020404" pitchFamily="49" charset="0"/>
              </a:rPr>
              <a:t>do?</a:t>
            </a:r>
            <a:r>
              <a:rPr lang="en-GB" b="1" dirty="0" err="1">
                <a:solidFill>
                  <a:srgbClr val="FF0000"/>
                </a:solidFill>
                <a:highlight>
                  <a:srgbClr val="FFFF00"/>
                </a:highlight>
                <a:latin typeface="Courier New" panose="02070309020205020404" pitchFamily="49" charset="0"/>
                <a:cs typeface="Courier New" panose="02070309020205020404" pitchFamily="49" charset="0"/>
              </a:rPr>
              <a:t>_</a:t>
            </a:r>
            <a:r>
              <a:rPr lang="en-GB" b="1" dirty="0" err="1">
                <a:solidFill>
                  <a:srgbClr val="FF0000"/>
                </a:solidFill>
                <a:latin typeface="Courier New" panose="02070309020205020404" pitchFamily="49" charset="0"/>
                <a:cs typeface="Courier New" panose="02070309020205020404" pitchFamily="49" charset="0"/>
              </a:rPr>
              <a:t>program</a:t>
            </a:r>
            <a:r>
              <a:rPr lang="en-GB" b="1" dirty="0">
                <a:solidFill>
                  <a:srgbClr val="002060"/>
                </a:solidFill>
                <a:latin typeface="Courier New" panose="02070309020205020404" pitchFamily="49" charset="0"/>
                <a:cs typeface="Courier New" panose="02070309020205020404" pitchFamily="49" charset="0"/>
              </a:rPr>
              <a:t>=/</a:t>
            </a:r>
            <a:r>
              <a:rPr lang="en-GB" b="1" dirty="0" err="1">
                <a:solidFill>
                  <a:srgbClr val="002060"/>
                </a:solidFill>
                <a:latin typeface="Courier New" panose="02070309020205020404" pitchFamily="49" charset="0"/>
                <a:cs typeface="Courier New" panose="02070309020205020404" pitchFamily="49" charset="0"/>
              </a:rPr>
              <a:t>User+Folders</a:t>
            </a:r>
            <a:r>
              <a:rPr lang="en-GB" b="1" dirty="0">
                <a:solidFill>
                  <a:srgbClr val="002060"/>
                </a:solidFill>
                <a:latin typeface="Courier New" panose="02070309020205020404" pitchFamily="49" charset="0"/>
                <a:cs typeface="Courier New" panose="02070309020205020404" pitchFamily="49" charset="0"/>
              </a:rPr>
              <a:t>/</a:t>
            </a:r>
            <a:r>
              <a:rPr lang="en-GB" b="1" dirty="0" err="1">
                <a:solidFill>
                  <a:srgbClr val="002060"/>
                </a:solidFill>
                <a:latin typeface="Courier New" panose="02070309020205020404" pitchFamily="49" charset="0"/>
                <a:cs typeface="Courier New" panose="02070309020205020404" pitchFamily="49" charset="0"/>
              </a:rPr>
              <a:t>phil</a:t>
            </a:r>
            <a:r>
              <a:rPr lang="en-GB" b="1" dirty="0">
                <a:solidFill>
                  <a:srgbClr val="002060"/>
                </a:solidFill>
                <a:latin typeface="Courier New" panose="02070309020205020404" pitchFamily="49" charset="0"/>
                <a:cs typeface="Courier New" panose="02070309020205020404" pitchFamily="49" charset="0"/>
              </a:rPr>
              <a:t>/</a:t>
            </a:r>
            <a:r>
              <a:rPr lang="en-GB" b="1" dirty="0" err="1">
                <a:solidFill>
                  <a:srgbClr val="002060"/>
                </a:solidFill>
                <a:latin typeface="Courier New" panose="02070309020205020404" pitchFamily="49" charset="0"/>
                <a:cs typeface="Courier New" panose="02070309020205020404" pitchFamily="49" charset="0"/>
              </a:rPr>
              <a:t>My+Folder</a:t>
            </a:r>
            <a:r>
              <a:rPr lang="en-GB" b="1" dirty="0">
                <a:solidFill>
                  <a:srgbClr val="002060"/>
                </a:solidFill>
                <a:latin typeface="Courier New" panose="02070309020205020404" pitchFamily="49" charset="0"/>
                <a:cs typeface="Courier New" panose="02070309020205020404" pitchFamily="49" charset="0"/>
              </a:rPr>
              <a:t>/</a:t>
            </a:r>
            <a:r>
              <a:rPr lang="en-US" b="1" dirty="0">
                <a:solidFill>
                  <a:srgbClr val="002060"/>
                </a:solidFill>
                <a:latin typeface="Courier New" panose="02070309020205020404" pitchFamily="49" charset="0"/>
                <a:cs typeface="Courier New" panose="02070309020205020404" pitchFamily="49" charset="0"/>
              </a:rPr>
              <a:t>example2</a:t>
            </a:r>
            <a:r>
              <a:rPr lang="en-GB" b="1" dirty="0">
                <a:solidFill>
                  <a:srgbClr val="002060"/>
                </a:solidFill>
                <a:latin typeface="Courier New" panose="02070309020205020404" pitchFamily="49" charset="0"/>
                <a:cs typeface="Courier New" panose="02070309020205020404" pitchFamily="49" charset="0"/>
              </a:rPr>
              <a:t>"</a:t>
            </a:r>
            <a:endParaRPr lang="en-GB" dirty="0">
              <a:solidFill>
                <a:srgbClr val="002060"/>
              </a:solidFill>
              <a:latin typeface="Courier New" panose="02070309020205020404" pitchFamily="49" charset="0"/>
              <a:cs typeface="Courier New" panose="02070309020205020404" pitchFamily="49" charset="0"/>
            </a:endParaRPr>
          </a:p>
          <a:p>
            <a:r>
              <a:rPr lang="en-GB">
                <a:solidFill>
                  <a:srgbClr val="002060"/>
                </a:solidFill>
                <a:latin typeface="Courier New" panose="02070309020205020404" pitchFamily="49" charset="0"/>
                <a:cs typeface="Courier New" panose="02070309020205020404" pitchFamily="49" charset="0"/>
              </a:rPr>
              <a:t>    }) </a:t>
            </a:r>
            <a:r>
              <a:rPr lang="en-GB" dirty="0">
                <a:solidFill>
                  <a:srgbClr val="002060"/>
                </a:solidFill>
                <a:latin typeface="Courier New" panose="02070309020205020404" pitchFamily="49" charset="0"/>
                <a:cs typeface="Courier New" panose="02070309020205020404" pitchFamily="49" charset="0"/>
              </a:rPr>
              <a:t>;</a:t>
            </a:r>
          </a:p>
          <a:p>
            <a:r>
              <a:rPr lang="en-GB" dirty="0">
                <a:solidFill>
                  <a:srgbClr val="002060"/>
                </a:solidFill>
                <a:latin typeface="Courier New" panose="02070309020205020404" pitchFamily="49" charset="0"/>
                <a:cs typeface="Courier New" panose="02070309020205020404" pitchFamily="49" charset="0"/>
              </a:rPr>
              <a:t>}) ;</a:t>
            </a:r>
            <a:endParaRPr lang="en-GB" sz="3600" dirty="0">
              <a:solidFill>
                <a:srgbClr val="002060"/>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6A561028-59EF-9B44-B387-00669C1E3ED6}"/>
              </a:ext>
            </a:extLst>
          </p:cNvPr>
          <p:cNvSpPr/>
          <p:nvPr/>
        </p:nvSpPr>
        <p:spPr>
          <a:xfrm>
            <a:off x="2737299" y="4659312"/>
            <a:ext cx="3669402" cy="369332"/>
          </a:xfrm>
          <a:prstGeom prst="rect">
            <a:avLst/>
          </a:prstGeom>
        </p:spPr>
        <p:txBody>
          <a:bodyPr wrap="none">
            <a:spAutoFit/>
          </a:bodyPr>
          <a:lstStyle/>
          <a:p>
            <a:r>
              <a:rPr lang="en-US" dirty="0">
                <a:hlinkClick r:id="rId3"/>
              </a:rPr>
              <a:t>http://localhost:8888/example2.html</a:t>
            </a:r>
            <a:r>
              <a:rPr lang="en-US" dirty="0"/>
              <a:t> </a:t>
            </a:r>
          </a:p>
        </p:txBody>
      </p:sp>
      <p:sp>
        <p:nvSpPr>
          <p:cNvPr id="7" name="Rectangle 6">
            <a:extLst>
              <a:ext uri="{FF2B5EF4-FFF2-40B4-BE49-F238E27FC236}">
                <a16:creationId xmlns:a16="http://schemas.microsoft.com/office/drawing/2014/main" id="{31AD86E0-82A8-DC40-9157-E60743060588}"/>
              </a:ext>
            </a:extLst>
          </p:cNvPr>
          <p:cNvSpPr/>
          <p:nvPr/>
        </p:nvSpPr>
        <p:spPr>
          <a:xfrm>
            <a:off x="0" y="-15937"/>
            <a:ext cx="1801647" cy="307777"/>
          </a:xfrm>
          <a:prstGeom prst="rect">
            <a:avLst/>
          </a:prstGeom>
        </p:spPr>
        <p:txBody>
          <a:bodyPr wrap="none">
            <a:spAutoFit/>
          </a:bodyPr>
          <a:lstStyle/>
          <a:p>
            <a:r>
              <a:rPr lang="en-US" sz="1400" dirty="0">
                <a:hlinkClick r:id="rId4"/>
              </a:rPr>
              <a:t>https://datatables.net</a:t>
            </a:r>
            <a:r>
              <a:rPr lang="en-US" sz="1400" dirty="0"/>
              <a:t> </a:t>
            </a:r>
          </a:p>
        </p:txBody>
      </p:sp>
    </p:spTree>
    <p:extLst>
      <p:ext uri="{BB962C8B-B14F-4D97-AF65-F5344CB8AC3E}">
        <p14:creationId xmlns:p14="http://schemas.microsoft.com/office/powerpoint/2010/main" val="22777164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F03F-1087-9A44-B9D1-528EEC938C61}"/>
              </a:ext>
            </a:extLst>
          </p:cNvPr>
          <p:cNvSpPr>
            <a:spLocks noGrp="1"/>
          </p:cNvSpPr>
          <p:nvPr>
            <p:ph type="title"/>
          </p:nvPr>
        </p:nvSpPr>
        <p:spPr/>
        <p:txBody>
          <a:bodyPr/>
          <a:lstStyle/>
          <a:p>
            <a:r>
              <a:rPr lang="en-US" dirty="0"/>
              <a:t>SAS Stored Process code</a:t>
            </a:r>
          </a:p>
        </p:txBody>
      </p:sp>
      <p:sp>
        <p:nvSpPr>
          <p:cNvPr id="5" name="Text Placeholder 4">
            <a:extLst>
              <a:ext uri="{FF2B5EF4-FFF2-40B4-BE49-F238E27FC236}">
                <a16:creationId xmlns:a16="http://schemas.microsoft.com/office/drawing/2014/main" id="{564313EE-C44D-BF40-88E0-599CD211B7F5}"/>
              </a:ext>
            </a:extLst>
          </p:cNvPr>
          <p:cNvSpPr>
            <a:spLocks noGrp="1"/>
          </p:cNvSpPr>
          <p:nvPr>
            <p:ph type="body" sz="quarter" idx="3"/>
          </p:nvPr>
        </p:nvSpPr>
        <p:spPr/>
        <p:txBody>
          <a:bodyPr/>
          <a:lstStyle/>
          <a:p>
            <a:endParaRPr lang="en-US"/>
          </a:p>
        </p:txBody>
      </p:sp>
      <p:sp>
        <p:nvSpPr>
          <p:cNvPr id="4" name="Content Placeholder 3">
            <a:extLst>
              <a:ext uri="{FF2B5EF4-FFF2-40B4-BE49-F238E27FC236}">
                <a16:creationId xmlns:a16="http://schemas.microsoft.com/office/drawing/2014/main" id="{7FB0CC90-34DB-4E42-8816-3D44F846EFDD}"/>
              </a:ext>
            </a:extLst>
          </p:cNvPr>
          <p:cNvSpPr>
            <a:spLocks noGrp="1"/>
          </p:cNvSpPr>
          <p:nvPr>
            <p:ph sz="quarter" idx="4"/>
          </p:nvPr>
        </p:nvSpPr>
        <p:spPr>
          <a:solidFill>
            <a:schemeClr val="accent5">
              <a:lumMod val="20000"/>
              <a:lumOff val="80000"/>
            </a:schemeClr>
          </a:solidFill>
        </p:spPr>
        <p:txBody>
          <a:bodyPr>
            <a:normAutofit fontScale="47500" lnSpcReduction="20000"/>
          </a:bodyPr>
          <a:lstStyle/>
          <a:p>
            <a:pPr marL="0" indent="0">
              <a:buNone/>
            </a:pPr>
            <a:r>
              <a:rPr lang="en-US" dirty="0">
                <a:latin typeface="Courier New" panose="02070309020205020404" pitchFamily="49" charset="0"/>
                <a:cs typeface="Courier New" panose="02070309020205020404" pitchFamily="49" charset="0"/>
              </a:rPr>
              <a:t>data _null_ ;</a:t>
            </a:r>
            <a:endParaRPr lang="en-GB"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file _</a:t>
            </a:r>
            <a:r>
              <a:rPr lang="en-US" dirty="0" err="1">
                <a:latin typeface="Courier New" panose="02070309020205020404" pitchFamily="49" charset="0"/>
                <a:cs typeface="Courier New" panose="02070309020205020404" pitchFamily="49" charset="0"/>
              </a:rPr>
              <a:t>webout</a:t>
            </a:r>
            <a:r>
              <a:rPr lang="en-US" dirty="0">
                <a:latin typeface="Courier New" panose="02070309020205020404" pitchFamily="49" charset="0"/>
                <a:cs typeface="Courier New" panose="02070309020205020404" pitchFamily="49" charset="0"/>
              </a:rPr>
              <a:t> ;</a:t>
            </a:r>
            <a:endParaRPr lang="en-GB"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input ;</a:t>
            </a:r>
            <a:endParaRPr lang="en-GB"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put _</a:t>
            </a:r>
            <a:r>
              <a:rPr lang="en-US" dirty="0" err="1">
                <a:latin typeface="Courier New" panose="02070309020205020404" pitchFamily="49" charset="0"/>
                <a:cs typeface="Courier New" panose="02070309020205020404" pitchFamily="49" charset="0"/>
              </a:rPr>
              <a:t>infile</a:t>
            </a:r>
            <a:r>
              <a:rPr lang="en-US" dirty="0">
                <a:latin typeface="Courier New" panose="02070309020205020404" pitchFamily="49" charset="0"/>
                <a:cs typeface="Courier New" panose="02070309020205020404" pitchFamily="49" charset="0"/>
              </a:rPr>
              <a:t>_ ;</a:t>
            </a:r>
            <a:endParaRPr lang="en-GB"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cards ;</a:t>
            </a:r>
            <a:endParaRPr lang="en-GB"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data": [</a:t>
            </a:r>
            <a:endParaRPr lang="en-GB" dirty="0">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Phil","Mason","Father</a:t>
            </a:r>
            <a:r>
              <a:rPr lang="en-US"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Esther","Mason","Mother</a:t>
            </a:r>
            <a:r>
              <a:rPr lang="en-US"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Jacob","Mason","Son</a:t>
            </a:r>
            <a:r>
              <a:rPr lang="en-US"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Annie","Mason","Daughter</a:t>
            </a:r>
            <a:r>
              <a:rPr lang="en-US"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Reuben","Mason","Son</a:t>
            </a:r>
            <a:r>
              <a:rPr lang="en-US"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a:p>
            <a:pPr marL="0" indent="0">
              <a:buNone/>
            </a:pPr>
            <a:r>
              <a:rPr lang="en-US">
                <a:latin typeface="Courier New" panose="02070309020205020404" pitchFamily="49" charset="0"/>
                <a:cs typeface="Courier New" panose="02070309020205020404" pitchFamily="49" charset="0"/>
              </a:rPr>
              <a:t>    ]</a:t>
            </a:r>
            <a:endParaRPr lang="en-GB"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a:t>
            </a:r>
            <a:endParaRPr lang="en-GB"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run ;</a:t>
            </a:r>
            <a:endParaRPr lang="en-GB" dirty="0">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F3197A7F-EB71-0F4B-BA65-0160407D21D7}"/>
              </a:ext>
            </a:extLst>
          </p:cNvPr>
          <p:cNvSpPr>
            <a:spLocks noGrp="1"/>
          </p:cNvSpPr>
          <p:nvPr>
            <p:ph sz="quarter" idx="10"/>
          </p:nvPr>
        </p:nvSpPr>
        <p:spPr/>
        <p:txBody>
          <a:bodyPr/>
          <a:lstStyle/>
          <a:p>
            <a:r>
              <a:rPr lang="en-US" dirty="0"/>
              <a:t>SAS program</a:t>
            </a:r>
          </a:p>
          <a:p>
            <a:pPr lvl="1"/>
            <a:r>
              <a:rPr lang="en-US" dirty="0"/>
              <a:t>Reads text in from cards</a:t>
            </a:r>
          </a:p>
          <a:p>
            <a:pPr lvl="1"/>
            <a:r>
              <a:rPr lang="en-US" dirty="0"/>
              <a:t>Writes JSON to _</a:t>
            </a:r>
            <a:r>
              <a:rPr lang="en-US" dirty="0" err="1"/>
              <a:t>webout</a:t>
            </a:r>
            <a:endParaRPr lang="en-US" dirty="0"/>
          </a:p>
          <a:p>
            <a:r>
              <a:rPr lang="en-US" dirty="0"/>
              <a:t>Stored Process Web App</a:t>
            </a:r>
          </a:p>
          <a:p>
            <a:pPr lvl="1"/>
            <a:r>
              <a:rPr lang="en-US" dirty="0"/>
              <a:t>_</a:t>
            </a:r>
            <a:r>
              <a:rPr lang="en-US" dirty="0" err="1"/>
              <a:t>webout</a:t>
            </a:r>
            <a:r>
              <a:rPr lang="en-US" dirty="0"/>
              <a:t> text is streamed to browser</a:t>
            </a:r>
          </a:p>
        </p:txBody>
      </p:sp>
      <p:sp>
        <p:nvSpPr>
          <p:cNvPr id="7" name="Rectangle 6">
            <a:extLst>
              <a:ext uri="{FF2B5EF4-FFF2-40B4-BE49-F238E27FC236}">
                <a16:creationId xmlns:a16="http://schemas.microsoft.com/office/drawing/2014/main" id="{5DF3AB98-C1FA-1941-ADC1-091F244E90D5}"/>
              </a:ext>
            </a:extLst>
          </p:cNvPr>
          <p:cNvSpPr/>
          <p:nvPr/>
        </p:nvSpPr>
        <p:spPr>
          <a:xfrm>
            <a:off x="0" y="-15937"/>
            <a:ext cx="1801647" cy="307777"/>
          </a:xfrm>
          <a:prstGeom prst="rect">
            <a:avLst/>
          </a:prstGeom>
        </p:spPr>
        <p:txBody>
          <a:bodyPr wrap="none">
            <a:spAutoFit/>
          </a:bodyPr>
          <a:lstStyle/>
          <a:p>
            <a:r>
              <a:rPr lang="en-US" sz="1400" dirty="0">
                <a:hlinkClick r:id="rId3"/>
              </a:rPr>
              <a:t>https://datatables.net</a:t>
            </a:r>
            <a:r>
              <a:rPr lang="en-US" sz="1400" dirty="0"/>
              <a:t> </a:t>
            </a:r>
          </a:p>
        </p:txBody>
      </p:sp>
    </p:spTree>
    <p:extLst>
      <p:ext uri="{BB962C8B-B14F-4D97-AF65-F5344CB8AC3E}">
        <p14:creationId xmlns:p14="http://schemas.microsoft.com/office/powerpoint/2010/main" val="16528062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B3C2D-D424-F349-A4C7-23859D7A9FEC}"/>
              </a:ext>
            </a:extLst>
          </p:cNvPr>
          <p:cNvSpPr>
            <a:spLocks noGrp="1"/>
          </p:cNvSpPr>
          <p:nvPr>
            <p:ph type="title"/>
          </p:nvPr>
        </p:nvSpPr>
        <p:spPr/>
        <p:txBody>
          <a:bodyPr/>
          <a:lstStyle/>
          <a:p>
            <a:r>
              <a:rPr lang="en-US" dirty="0"/>
              <a:t>Easier way to make JSON data in SAS</a:t>
            </a:r>
          </a:p>
        </p:txBody>
      </p:sp>
      <p:sp>
        <p:nvSpPr>
          <p:cNvPr id="3" name="Text Placeholder 2">
            <a:extLst>
              <a:ext uri="{FF2B5EF4-FFF2-40B4-BE49-F238E27FC236}">
                <a16:creationId xmlns:a16="http://schemas.microsoft.com/office/drawing/2014/main" id="{DCADD624-BD80-1C49-BDF3-EDF98E4869E3}"/>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5304AA3D-26E1-0C4C-8FBF-5E82283E8002}"/>
              </a:ext>
            </a:extLst>
          </p:cNvPr>
          <p:cNvSpPr>
            <a:spLocks noGrp="1"/>
          </p:cNvSpPr>
          <p:nvPr>
            <p:ph sz="quarter" idx="11"/>
          </p:nvPr>
        </p:nvSpPr>
        <p:spPr/>
        <p:txBody>
          <a:bodyPr/>
          <a:lstStyle/>
          <a:p>
            <a:r>
              <a:rPr lang="en-GB" sz="2800" b="1" kern="1200" cap="none" baseline="0" dirty="0">
                <a:solidFill>
                  <a:schemeClr val="tx2"/>
                </a:solidFill>
                <a:effectLst/>
                <a:latin typeface="+mn-lt"/>
                <a:ea typeface="+mn-ea"/>
                <a:cs typeface="+mn-cs"/>
              </a:rPr>
              <a:t>PROC JSON</a:t>
            </a:r>
            <a:r>
              <a:rPr lang="en-GB" sz="2800" b="0" kern="1200" cap="none" baseline="0" dirty="0">
                <a:solidFill>
                  <a:schemeClr val="tx2"/>
                </a:solidFill>
                <a:effectLst/>
                <a:latin typeface="+mn-lt"/>
                <a:ea typeface="+mn-ea"/>
                <a:cs typeface="+mn-cs"/>
              </a:rPr>
              <a:t> </a:t>
            </a:r>
            <a:r>
              <a:rPr lang="en-GB" dirty="0"/>
              <a:t>helps you make JSON</a:t>
            </a:r>
          </a:p>
          <a:p>
            <a:r>
              <a:rPr lang="en-GB" dirty="0"/>
              <a:t>Set </a:t>
            </a:r>
            <a:r>
              <a:rPr lang="en-GB" b="1" dirty="0"/>
              <a:t>out=</a:t>
            </a:r>
            <a:r>
              <a:rPr lang="en-GB" dirty="0"/>
              <a:t> it to </a:t>
            </a:r>
            <a:r>
              <a:rPr lang="en-GB" b="1" dirty="0"/>
              <a:t>_</a:t>
            </a:r>
            <a:r>
              <a:rPr lang="en-GB" b="1" dirty="0" err="1"/>
              <a:t>webout</a:t>
            </a:r>
            <a:r>
              <a:rPr lang="en-GB" dirty="0"/>
              <a:t> so it is sent back to the client that called it – the browser, AJAX invocation, etc.</a:t>
            </a:r>
          </a:p>
          <a:p>
            <a:r>
              <a:rPr lang="en-GB" sz="2800" b="0" kern="1200" cap="none" baseline="0" dirty="0">
                <a:solidFill>
                  <a:schemeClr val="tx2"/>
                </a:solidFill>
                <a:effectLst/>
                <a:latin typeface="+mn-lt"/>
                <a:ea typeface="+mn-ea"/>
                <a:cs typeface="+mn-cs"/>
              </a:rPr>
              <a:t>To ge</a:t>
            </a:r>
            <a:r>
              <a:rPr lang="en-GB" dirty="0"/>
              <a:t>t the JSON format needed we write an array with exported table inside it.</a:t>
            </a:r>
            <a:endParaRPr lang="en-GB" sz="2800" b="0" kern="1200" cap="none" baseline="0" dirty="0">
              <a:solidFill>
                <a:schemeClr val="tx2"/>
              </a:solidFill>
              <a:effectLst/>
              <a:latin typeface="+mn-lt"/>
              <a:ea typeface="+mn-ea"/>
              <a:cs typeface="+mn-cs"/>
            </a:endParaRPr>
          </a:p>
        </p:txBody>
      </p:sp>
      <p:sp>
        <p:nvSpPr>
          <p:cNvPr id="5" name="Rectangle 4">
            <a:extLst>
              <a:ext uri="{FF2B5EF4-FFF2-40B4-BE49-F238E27FC236}">
                <a16:creationId xmlns:a16="http://schemas.microsoft.com/office/drawing/2014/main" id="{5EFD328E-77DA-D24C-A781-1FD366BD6CAE}"/>
              </a:ext>
            </a:extLst>
          </p:cNvPr>
          <p:cNvSpPr/>
          <p:nvPr/>
        </p:nvSpPr>
        <p:spPr>
          <a:xfrm>
            <a:off x="1661474" y="3181984"/>
            <a:ext cx="5821052" cy="1477328"/>
          </a:xfrm>
          <a:prstGeom prst="rect">
            <a:avLst/>
          </a:prstGeom>
          <a:solidFill>
            <a:schemeClr val="accent5">
              <a:lumMod val="20000"/>
              <a:lumOff val="80000"/>
            </a:schemeClr>
          </a:solidFill>
        </p:spPr>
        <p:txBody>
          <a:bodyPr wrap="square">
            <a:spAutoFit/>
          </a:bodyPr>
          <a:lstStyle/>
          <a:p>
            <a:r>
              <a:rPr lang="en-US" dirty="0">
                <a:solidFill>
                  <a:schemeClr val="tx2"/>
                </a:solidFill>
                <a:latin typeface="Courier New" panose="02070309020205020404" pitchFamily="49" charset="0"/>
                <a:cs typeface="Courier New" panose="02070309020205020404" pitchFamily="49" charset="0"/>
              </a:rPr>
              <a:t>proc </a:t>
            </a:r>
            <a:r>
              <a:rPr lang="en-US" dirty="0" err="1">
                <a:solidFill>
                  <a:schemeClr val="tx2"/>
                </a:solidFill>
                <a:latin typeface="Courier New" panose="02070309020205020404" pitchFamily="49" charset="0"/>
                <a:cs typeface="Courier New" panose="02070309020205020404" pitchFamily="49" charset="0"/>
              </a:rPr>
              <a:t>json</a:t>
            </a:r>
            <a:r>
              <a:rPr lang="en-US" dirty="0">
                <a:solidFill>
                  <a:schemeClr val="tx2"/>
                </a:solidFill>
                <a:latin typeface="Courier New" panose="02070309020205020404" pitchFamily="49" charset="0"/>
                <a:cs typeface="Courier New" panose="02070309020205020404" pitchFamily="49" charset="0"/>
              </a:rPr>
              <a:t> out=</a:t>
            </a:r>
            <a:r>
              <a:rPr lang="en-US" b="1" dirty="0">
                <a:solidFill>
                  <a:schemeClr val="tx2"/>
                </a:solidFill>
                <a:latin typeface="Courier New" panose="02070309020205020404" pitchFamily="49" charset="0"/>
                <a:cs typeface="Courier New" panose="02070309020205020404" pitchFamily="49" charset="0"/>
              </a:rPr>
              <a:t>_</a:t>
            </a:r>
            <a:r>
              <a:rPr lang="en-US" b="1" dirty="0" err="1">
                <a:solidFill>
                  <a:schemeClr val="tx2"/>
                </a:solidFill>
                <a:latin typeface="Courier New" panose="02070309020205020404" pitchFamily="49" charset="0"/>
                <a:cs typeface="Courier New" panose="02070309020205020404" pitchFamily="49" charset="0"/>
              </a:rPr>
              <a:t>webout</a:t>
            </a:r>
            <a:r>
              <a:rPr lang="en-US" dirty="0">
                <a:solidFill>
                  <a:schemeClr val="tx2"/>
                </a:solidFill>
                <a:latin typeface="Courier New" panose="02070309020205020404" pitchFamily="49" charset="0"/>
                <a:cs typeface="Courier New" panose="02070309020205020404" pitchFamily="49" charset="0"/>
              </a:rPr>
              <a:t> </a:t>
            </a:r>
            <a:r>
              <a:rPr lang="en-US" dirty="0" err="1">
                <a:solidFill>
                  <a:schemeClr val="tx2"/>
                </a:solidFill>
                <a:latin typeface="Courier New" panose="02070309020205020404" pitchFamily="49" charset="0"/>
                <a:cs typeface="Courier New" panose="02070309020205020404" pitchFamily="49" charset="0"/>
              </a:rPr>
              <a:t>nosastags</a:t>
            </a:r>
            <a:r>
              <a:rPr lang="en-US" dirty="0">
                <a:solidFill>
                  <a:schemeClr val="tx2"/>
                </a:solidFill>
                <a:latin typeface="Courier New" panose="02070309020205020404" pitchFamily="49" charset="0"/>
                <a:cs typeface="Courier New" panose="02070309020205020404" pitchFamily="49" charset="0"/>
              </a:rPr>
              <a:t> pretty ;</a:t>
            </a:r>
            <a:endParaRPr lang="en-GB" dirty="0">
              <a:solidFill>
                <a:schemeClr val="tx2"/>
              </a:solidFill>
              <a:latin typeface="Courier New" panose="02070309020205020404" pitchFamily="49" charset="0"/>
              <a:cs typeface="Courier New" panose="02070309020205020404" pitchFamily="49" charset="0"/>
            </a:endParaRPr>
          </a:p>
          <a:p>
            <a:r>
              <a:rPr lang="en-US">
                <a:solidFill>
                  <a:schemeClr val="tx2"/>
                </a:solidFill>
                <a:latin typeface="Courier New" panose="02070309020205020404" pitchFamily="49" charset="0"/>
                <a:cs typeface="Courier New" panose="02070309020205020404" pitchFamily="49" charset="0"/>
              </a:rPr>
              <a:t>   </a:t>
            </a:r>
            <a:r>
              <a:rPr lang="en-US" dirty="0">
                <a:solidFill>
                  <a:schemeClr val="tx2"/>
                </a:solidFill>
                <a:latin typeface="Courier New" panose="02070309020205020404" pitchFamily="49" charset="0"/>
                <a:cs typeface="Courier New" panose="02070309020205020404" pitchFamily="49" charset="0"/>
              </a:rPr>
              <a:t>write open array ;</a:t>
            </a:r>
            <a:endParaRPr lang="en-GB" dirty="0">
              <a:solidFill>
                <a:schemeClr val="tx2"/>
              </a:solidFill>
              <a:latin typeface="Courier New" panose="02070309020205020404" pitchFamily="49" charset="0"/>
              <a:cs typeface="Courier New" panose="02070309020205020404" pitchFamily="49" charset="0"/>
            </a:endParaRPr>
          </a:p>
          <a:p>
            <a:r>
              <a:rPr lang="en-US" dirty="0">
                <a:solidFill>
                  <a:schemeClr val="tx2"/>
                </a:solidFill>
                <a:latin typeface="Courier New" panose="02070309020205020404" pitchFamily="49" charset="0"/>
                <a:cs typeface="Courier New" panose="02070309020205020404" pitchFamily="49" charset="0"/>
              </a:rPr>
              <a:t>	export </a:t>
            </a:r>
            <a:r>
              <a:rPr lang="en-US" dirty="0" err="1">
                <a:solidFill>
                  <a:schemeClr val="tx2"/>
                </a:solidFill>
                <a:latin typeface="Courier New" panose="02070309020205020404" pitchFamily="49" charset="0"/>
                <a:cs typeface="Courier New" panose="02070309020205020404" pitchFamily="49" charset="0"/>
              </a:rPr>
              <a:t>sashelp.class</a:t>
            </a:r>
            <a:r>
              <a:rPr lang="en-US" dirty="0">
                <a:solidFill>
                  <a:schemeClr val="tx2"/>
                </a:solidFill>
                <a:latin typeface="Courier New" panose="02070309020205020404" pitchFamily="49" charset="0"/>
                <a:cs typeface="Courier New" panose="02070309020205020404" pitchFamily="49" charset="0"/>
              </a:rPr>
              <a:t> ;</a:t>
            </a:r>
            <a:endParaRPr lang="en-GB" dirty="0">
              <a:solidFill>
                <a:schemeClr val="tx2"/>
              </a:solidFill>
              <a:latin typeface="Courier New" panose="02070309020205020404" pitchFamily="49" charset="0"/>
              <a:cs typeface="Courier New" panose="02070309020205020404" pitchFamily="49" charset="0"/>
            </a:endParaRPr>
          </a:p>
          <a:p>
            <a:r>
              <a:rPr lang="en-US">
                <a:solidFill>
                  <a:schemeClr val="tx2"/>
                </a:solidFill>
                <a:latin typeface="Courier New" panose="02070309020205020404" pitchFamily="49" charset="0"/>
                <a:cs typeface="Courier New" panose="02070309020205020404" pitchFamily="49" charset="0"/>
              </a:rPr>
              <a:t>   </a:t>
            </a:r>
            <a:r>
              <a:rPr lang="en-US" dirty="0">
                <a:solidFill>
                  <a:schemeClr val="tx2"/>
                </a:solidFill>
                <a:latin typeface="Courier New" panose="02070309020205020404" pitchFamily="49" charset="0"/>
                <a:cs typeface="Courier New" panose="02070309020205020404" pitchFamily="49" charset="0"/>
              </a:rPr>
              <a:t>write close ;</a:t>
            </a:r>
            <a:endParaRPr lang="en-GB" dirty="0">
              <a:solidFill>
                <a:schemeClr val="tx2"/>
              </a:solidFill>
              <a:latin typeface="Courier New" panose="02070309020205020404" pitchFamily="49" charset="0"/>
              <a:cs typeface="Courier New" panose="02070309020205020404" pitchFamily="49" charset="0"/>
            </a:endParaRPr>
          </a:p>
          <a:p>
            <a:r>
              <a:rPr lang="en-US" dirty="0">
                <a:solidFill>
                  <a:schemeClr val="tx2"/>
                </a:solidFill>
                <a:latin typeface="Courier New" panose="02070309020205020404" pitchFamily="49" charset="0"/>
                <a:cs typeface="Courier New" panose="02070309020205020404" pitchFamily="49" charset="0"/>
              </a:rPr>
              <a:t>run ;</a:t>
            </a:r>
            <a:endParaRPr lang="en-GB" dirty="0">
              <a:solidFill>
                <a:schemeClr val="tx2"/>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DF374EF-63EF-994A-936E-25399A2D0CA4}"/>
              </a:ext>
            </a:extLst>
          </p:cNvPr>
          <p:cNvSpPr/>
          <p:nvPr/>
        </p:nvSpPr>
        <p:spPr>
          <a:xfrm>
            <a:off x="0" y="-15937"/>
            <a:ext cx="1801647" cy="307777"/>
          </a:xfrm>
          <a:prstGeom prst="rect">
            <a:avLst/>
          </a:prstGeom>
        </p:spPr>
        <p:txBody>
          <a:bodyPr wrap="none">
            <a:spAutoFit/>
          </a:bodyPr>
          <a:lstStyle/>
          <a:p>
            <a:r>
              <a:rPr lang="en-US" sz="1400" dirty="0">
                <a:hlinkClick r:id="rId3"/>
              </a:rPr>
              <a:t>https://datatables.net</a:t>
            </a:r>
            <a:r>
              <a:rPr lang="en-US" sz="1400" dirty="0"/>
              <a:t> </a:t>
            </a:r>
          </a:p>
        </p:txBody>
      </p:sp>
      <p:sp>
        <p:nvSpPr>
          <p:cNvPr id="7" name="TextBox 6">
            <a:extLst>
              <a:ext uri="{FF2B5EF4-FFF2-40B4-BE49-F238E27FC236}">
                <a16:creationId xmlns:a16="http://schemas.microsoft.com/office/drawing/2014/main" id="{D32C0B47-7486-F14D-9A69-D4A76E43A2F7}"/>
              </a:ext>
            </a:extLst>
          </p:cNvPr>
          <p:cNvSpPr txBox="1"/>
          <p:nvPr/>
        </p:nvSpPr>
        <p:spPr>
          <a:xfrm>
            <a:off x="8221508" y="3010237"/>
            <a:ext cx="469338" cy="1477328"/>
          </a:xfrm>
          <a:prstGeom prst="rect">
            <a:avLst/>
          </a:prstGeom>
          <a:noFill/>
        </p:spPr>
        <p:txBody>
          <a:bodyPr wrap="square" rtlCol="0">
            <a:spAutoFit/>
          </a:bodyPr>
          <a:lstStyle/>
          <a:p>
            <a:endParaRPr lang="en-US" b="1" dirty="0">
              <a:solidFill>
                <a:srgbClr val="00B050"/>
              </a:solidFill>
            </a:endParaRPr>
          </a:p>
          <a:p>
            <a:endParaRPr lang="en-US" b="1" dirty="0">
              <a:solidFill>
                <a:srgbClr val="00B050"/>
              </a:solidFill>
            </a:endParaRPr>
          </a:p>
          <a:p>
            <a:r>
              <a:rPr lang="en-US" b="1" dirty="0">
                <a:solidFill>
                  <a:srgbClr val="00B050"/>
                </a:solidFill>
              </a:rPr>
              <a:t>[</a:t>
            </a:r>
          </a:p>
          <a:p>
            <a:endParaRPr lang="en-US" b="1" dirty="0">
              <a:solidFill>
                <a:srgbClr val="00B050"/>
              </a:solidFill>
            </a:endParaRPr>
          </a:p>
          <a:p>
            <a:r>
              <a:rPr lang="en-US" b="1" dirty="0">
                <a:solidFill>
                  <a:srgbClr val="00B050"/>
                </a:solidFill>
              </a:rPr>
              <a:t>]</a:t>
            </a:r>
          </a:p>
        </p:txBody>
      </p:sp>
    </p:spTree>
    <p:extLst>
      <p:ext uri="{BB962C8B-B14F-4D97-AF65-F5344CB8AC3E}">
        <p14:creationId xmlns:p14="http://schemas.microsoft.com/office/powerpoint/2010/main" val="7240670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5CA7-0774-5542-9A7B-1EFEE9A7A5AE}"/>
              </a:ext>
            </a:extLst>
          </p:cNvPr>
          <p:cNvSpPr>
            <a:spLocks noGrp="1"/>
          </p:cNvSpPr>
          <p:nvPr>
            <p:ph type="title"/>
          </p:nvPr>
        </p:nvSpPr>
        <p:spPr/>
        <p:txBody>
          <a:bodyPr/>
          <a:lstStyle/>
          <a:p>
            <a:r>
              <a:rPr lang="en-US" dirty="0"/>
              <a:t>JSON data produced</a:t>
            </a:r>
          </a:p>
        </p:txBody>
      </p:sp>
      <p:sp>
        <p:nvSpPr>
          <p:cNvPr id="5" name="Text Placeholder 4">
            <a:extLst>
              <a:ext uri="{FF2B5EF4-FFF2-40B4-BE49-F238E27FC236}">
                <a16:creationId xmlns:a16="http://schemas.microsoft.com/office/drawing/2014/main" id="{B99B8F1A-D4D7-4A41-9135-00728B1A4A60}"/>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5D80D8DC-68EB-994C-A60A-64A4F29D912A}"/>
              </a:ext>
            </a:extLst>
          </p:cNvPr>
          <p:cNvSpPr>
            <a:spLocks noGrp="1"/>
          </p:cNvSpPr>
          <p:nvPr>
            <p:ph sz="quarter" idx="4"/>
          </p:nvPr>
        </p:nvSpPr>
        <p:spPr/>
        <p:txBody>
          <a:bodyPr/>
          <a:lstStyle/>
          <a:p>
            <a:r>
              <a:rPr lang="en-US" b="1" dirty="0">
                <a:solidFill>
                  <a:srgbClr val="00B050"/>
                </a:solidFill>
              </a:rPr>
              <a:t>[]</a:t>
            </a:r>
            <a:r>
              <a:rPr lang="en-US" dirty="0"/>
              <a:t> signify an array</a:t>
            </a:r>
          </a:p>
          <a:p>
            <a:r>
              <a:rPr lang="en-US" b="1" dirty="0">
                <a:solidFill>
                  <a:srgbClr val="FF0000"/>
                </a:solidFill>
              </a:rPr>
              <a:t>{}</a:t>
            </a:r>
            <a:r>
              <a:rPr lang="en-US" dirty="0"/>
              <a:t> signify an object</a:t>
            </a:r>
          </a:p>
          <a:p>
            <a:r>
              <a:rPr lang="en-US" dirty="0">
                <a:solidFill>
                  <a:srgbClr val="7030A0"/>
                </a:solidFill>
              </a:rPr>
              <a:t>Keys</a:t>
            </a:r>
            <a:r>
              <a:rPr lang="en-US" dirty="0"/>
              <a:t> are variables</a:t>
            </a:r>
          </a:p>
          <a:p>
            <a:pPr lvl="1"/>
            <a:r>
              <a:rPr lang="en-US" dirty="0"/>
              <a:t>Their values are values of variable</a:t>
            </a:r>
          </a:p>
          <a:p>
            <a:r>
              <a:rPr lang="en-US" dirty="0"/>
              <a:t>Export statement in PROC JSON produces the objects</a:t>
            </a:r>
          </a:p>
          <a:p>
            <a:r>
              <a:rPr lang="en-US" i="1" dirty="0"/>
              <a:t>This is just first part of JSON produced</a:t>
            </a:r>
          </a:p>
        </p:txBody>
      </p:sp>
      <p:sp>
        <p:nvSpPr>
          <p:cNvPr id="7" name="Content Placeholder 6">
            <a:extLst>
              <a:ext uri="{FF2B5EF4-FFF2-40B4-BE49-F238E27FC236}">
                <a16:creationId xmlns:a16="http://schemas.microsoft.com/office/drawing/2014/main" id="{92C3C245-CC24-0740-8D12-28A182EC5196}"/>
              </a:ext>
            </a:extLst>
          </p:cNvPr>
          <p:cNvSpPr>
            <a:spLocks noGrp="1"/>
          </p:cNvSpPr>
          <p:nvPr>
            <p:ph sz="quarter" idx="10"/>
          </p:nvPr>
        </p:nvSpPr>
        <p:spPr>
          <a:solidFill>
            <a:schemeClr val="accent5">
              <a:lumMod val="20000"/>
              <a:lumOff val="80000"/>
            </a:schemeClr>
          </a:solidFill>
        </p:spPr>
        <p:txBody>
          <a:bodyPr>
            <a:normAutofit fontScale="92500" lnSpcReduction="10000"/>
          </a:bodyPr>
          <a:lstStyle/>
          <a:p>
            <a:pPr marL="0" indent="0">
              <a:buNone/>
            </a:pPr>
            <a:r>
              <a:rPr lang="en-GB" b="1" dirty="0">
                <a:solidFill>
                  <a:srgbClr val="00B050"/>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b="1" dirty="0">
                <a:solidFill>
                  <a:srgbClr val="FF0000"/>
                </a:solidFill>
                <a:latin typeface="Courier New" panose="02070309020205020404" pitchFamily="49" charset="0"/>
                <a:cs typeface="Courier New" panose="02070309020205020404" pitchFamily="49" charset="0"/>
              </a:rPr>
              <a:t>{</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dirty="0">
                <a:solidFill>
                  <a:srgbClr val="7030A0"/>
                </a:solidFill>
                <a:latin typeface="Courier New" panose="02070309020205020404" pitchFamily="49" charset="0"/>
                <a:cs typeface="Courier New" panose="02070309020205020404" pitchFamily="49" charset="0"/>
              </a:rPr>
              <a:t>Name</a:t>
            </a:r>
            <a:r>
              <a:rPr lang="en-GB" dirty="0">
                <a:latin typeface="Courier New" panose="02070309020205020404" pitchFamily="49" charset="0"/>
                <a:cs typeface="Courier New" panose="02070309020205020404" pitchFamily="49" charset="0"/>
              </a:rPr>
              <a:t>": "Alfred", </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dirty="0">
                <a:solidFill>
                  <a:srgbClr val="7030A0"/>
                </a:solidFill>
                <a:latin typeface="Courier New" panose="02070309020205020404" pitchFamily="49" charset="0"/>
                <a:cs typeface="Courier New" panose="02070309020205020404" pitchFamily="49" charset="0"/>
              </a:rPr>
              <a:t>Sex</a:t>
            </a:r>
            <a:r>
              <a:rPr lang="en-GB" dirty="0">
                <a:latin typeface="Courier New" panose="02070309020205020404" pitchFamily="49" charset="0"/>
                <a:cs typeface="Courier New" panose="02070309020205020404" pitchFamily="49" charset="0"/>
              </a:rPr>
              <a:t>": "M",</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dirty="0">
                <a:solidFill>
                  <a:srgbClr val="7030A0"/>
                </a:solidFill>
                <a:latin typeface="Courier New" panose="02070309020205020404" pitchFamily="49" charset="0"/>
                <a:cs typeface="Courier New" panose="02070309020205020404" pitchFamily="49" charset="0"/>
              </a:rPr>
              <a:t>Age</a:t>
            </a:r>
            <a:r>
              <a:rPr lang="en-GB" dirty="0">
                <a:latin typeface="Courier New" panose="02070309020205020404" pitchFamily="49" charset="0"/>
                <a:cs typeface="Courier New" panose="02070309020205020404" pitchFamily="49" charset="0"/>
              </a:rPr>
              <a:t>": 14,</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dirty="0">
                <a:solidFill>
                  <a:srgbClr val="7030A0"/>
                </a:solidFill>
                <a:latin typeface="Courier New" panose="02070309020205020404" pitchFamily="49" charset="0"/>
                <a:cs typeface="Courier New" panose="02070309020205020404" pitchFamily="49" charset="0"/>
              </a:rPr>
              <a:t>Height</a:t>
            </a:r>
            <a:r>
              <a:rPr lang="en-GB" dirty="0">
                <a:latin typeface="Courier New" panose="02070309020205020404" pitchFamily="49" charset="0"/>
                <a:cs typeface="Courier New" panose="02070309020205020404" pitchFamily="49" charset="0"/>
              </a:rPr>
              <a:t>": 69,</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dirty="0">
                <a:solidFill>
                  <a:srgbClr val="7030A0"/>
                </a:solidFill>
                <a:latin typeface="Courier New" panose="02070309020205020404" pitchFamily="49" charset="0"/>
                <a:cs typeface="Courier New" panose="02070309020205020404" pitchFamily="49" charset="0"/>
              </a:rPr>
              <a:t>Weight</a:t>
            </a:r>
            <a:r>
              <a:rPr lang="en-GB" dirty="0">
                <a:latin typeface="Courier New" panose="02070309020205020404" pitchFamily="49" charset="0"/>
                <a:cs typeface="Courier New" panose="02070309020205020404" pitchFamily="49" charset="0"/>
              </a:rPr>
              <a:t>": 112.5 </a:t>
            </a:r>
            <a:r>
              <a:rPr lang="en-GB" b="1" dirty="0">
                <a:solidFill>
                  <a:srgbClr val="FF0000"/>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b="1" dirty="0">
                <a:solidFill>
                  <a:srgbClr val="FF0000"/>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a:t>
            </a:r>
            <a:r>
              <a:rPr lang="en-GB" dirty="0">
                <a:solidFill>
                  <a:srgbClr val="7030A0"/>
                </a:solidFill>
                <a:latin typeface="Courier New" panose="02070309020205020404" pitchFamily="49" charset="0"/>
                <a:cs typeface="Courier New" panose="02070309020205020404" pitchFamily="49" charset="0"/>
              </a:rPr>
              <a:t>Name</a:t>
            </a:r>
            <a:r>
              <a:rPr lang="en-GB" dirty="0">
                <a:latin typeface="Courier New" panose="02070309020205020404" pitchFamily="49" charset="0"/>
                <a:cs typeface="Courier New" panose="02070309020205020404" pitchFamily="49" charset="0"/>
              </a:rPr>
              <a:t>": "Alice",</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dirty="0">
                <a:solidFill>
                  <a:srgbClr val="7030A0"/>
                </a:solidFill>
                <a:latin typeface="Courier New" panose="02070309020205020404" pitchFamily="49" charset="0"/>
                <a:cs typeface="Courier New" panose="02070309020205020404" pitchFamily="49" charset="0"/>
              </a:rPr>
              <a:t>Sex</a:t>
            </a:r>
            <a:r>
              <a:rPr lang="en-GB" dirty="0">
                <a:latin typeface="Courier New" panose="02070309020205020404" pitchFamily="49" charset="0"/>
                <a:cs typeface="Courier New" panose="02070309020205020404" pitchFamily="49" charset="0"/>
              </a:rPr>
              <a:t>": "F",</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dirty="0">
                <a:solidFill>
                  <a:srgbClr val="7030A0"/>
                </a:solidFill>
                <a:latin typeface="Courier New" panose="02070309020205020404" pitchFamily="49" charset="0"/>
                <a:cs typeface="Courier New" panose="02070309020205020404" pitchFamily="49" charset="0"/>
              </a:rPr>
              <a:t>Age</a:t>
            </a:r>
            <a:r>
              <a:rPr lang="en-GB" dirty="0">
                <a:latin typeface="Courier New" panose="02070309020205020404" pitchFamily="49" charset="0"/>
                <a:cs typeface="Courier New" panose="02070309020205020404" pitchFamily="49" charset="0"/>
              </a:rPr>
              <a:t>": 13,</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dirty="0">
                <a:solidFill>
                  <a:srgbClr val="7030A0"/>
                </a:solidFill>
                <a:latin typeface="Courier New" panose="02070309020205020404" pitchFamily="49" charset="0"/>
                <a:cs typeface="Courier New" panose="02070309020205020404" pitchFamily="49" charset="0"/>
              </a:rPr>
              <a:t>Height</a:t>
            </a:r>
            <a:r>
              <a:rPr lang="en-GB" dirty="0">
                <a:latin typeface="Courier New" panose="02070309020205020404" pitchFamily="49" charset="0"/>
                <a:cs typeface="Courier New" panose="02070309020205020404" pitchFamily="49" charset="0"/>
              </a:rPr>
              <a:t>": 56.5,</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dirty="0">
                <a:solidFill>
                  <a:srgbClr val="7030A0"/>
                </a:solidFill>
                <a:latin typeface="Courier New" panose="02070309020205020404" pitchFamily="49" charset="0"/>
                <a:cs typeface="Courier New" panose="02070309020205020404" pitchFamily="49" charset="0"/>
              </a:rPr>
              <a:t>Weight</a:t>
            </a:r>
            <a:r>
              <a:rPr lang="en-GB" dirty="0">
                <a:latin typeface="Courier New" panose="02070309020205020404" pitchFamily="49" charset="0"/>
                <a:cs typeface="Courier New" panose="02070309020205020404" pitchFamily="49" charset="0"/>
              </a:rPr>
              <a:t>": 84 </a:t>
            </a:r>
            <a:r>
              <a:rPr lang="en-GB" b="1" dirty="0">
                <a:solidFill>
                  <a:srgbClr val="FF0000"/>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b="1" dirty="0">
                <a:solidFill>
                  <a:srgbClr val="FF0000"/>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a:t>
            </a:r>
            <a:r>
              <a:rPr lang="en-GB" dirty="0">
                <a:solidFill>
                  <a:srgbClr val="7030A0"/>
                </a:solidFill>
                <a:latin typeface="Courier New" panose="02070309020205020404" pitchFamily="49" charset="0"/>
                <a:cs typeface="Courier New" panose="02070309020205020404" pitchFamily="49" charset="0"/>
              </a:rPr>
              <a:t>Name</a:t>
            </a:r>
            <a:r>
              <a:rPr lang="en-GB" dirty="0">
                <a:latin typeface="Courier New" panose="02070309020205020404" pitchFamily="49" charset="0"/>
                <a:cs typeface="Courier New" panose="02070309020205020404" pitchFamily="49" charset="0"/>
              </a:rPr>
              <a:t>": "Barbara",</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216777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F197-31EB-8841-A5E7-B8A89C7ABE3E}"/>
              </a:ext>
            </a:extLst>
          </p:cNvPr>
          <p:cNvSpPr>
            <a:spLocks noGrp="1"/>
          </p:cNvSpPr>
          <p:nvPr>
            <p:ph type="title" idx="4294967295"/>
          </p:nvPr>
        </p:nvSpPr>
        <p:spPr/>
        <p:txBody>
          <a:bodyPr/>
          <a:lstStyle/>
          <a:p>
            <a:endParaRPr lang="en-US" dirty="0"/>
          </a:p>
        </p:txBody>
      </p:sp>
    </p:spTree>
    <p:extLst>
      <p:ext uri="{BB962C8B-B14F-4D97-AF65-F5344CB8AC3E}">
        <p14:creationId xmlns:p14="http://schemas.microsoft.com/office/powerpoint/2010/main" val="8958479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B481B4-C2A4-304D-BF9A-EED79029E7F7}"/>
              </a:ext>
            </a:extLst>
          </p:cNvPr>
          <p:cNvSpPr>
            <a:spLocks noGrp="1"/>
          </p:cNvSpPr>
          <p:nvPr>
            <p:ph type="title"/>
          </p:nvPr>
        </p:nvSpPr>
        <p:spPr/>
        <p:txBody>
          <a:bodyPr/>
          <a:lstStyle/>
          <a:p>
            <a:r>
              <a:rPr lang="en-US" dirty="0"/>
              <a:t>JSON from Stored Process becomes an object</a:t>
            </a:r>
          </a:p>
        </p:txBody>
      </p:sp>
      <p:sp>
        <p:nvSpPr>
          <p:cNvPr id="8" name="Text Placeholder 7">
            <a:extLst>
              <a:ext uri="{FF2B5EF4-FFF2-40B4-BE49-F238E27FC236}">
                <a16:creationId xmlns:a16="http://schemas.microsoft.com/office/drawing/2014/main" id="{121854AA-4354-D54D-9700-6401CA0FF63E}"/>
              </a:ext>
            </a:extLst>
          </p:cNvPr>
          <p:cNvSpPr>
            <a:spLocks noGrp="1"/>
          </p:cNvSpPr>
          <p:nvPr>
            <p:ph type="body" sz="quarter" idx="12"/>
          </p:nvPr>
        </p:nvSpPr>
        <p:spPr/>
        <p:txBody>
          <a:bodyPr/>
          <a:lstStyle/>
          <a:p>
            <a:r>
              <a:rPr lang="en-US" dirty="0"/>
              <a:t>Most important part </a:t>
            </a:r>
            <a:r>
              <a:rPr lang="en-US"/>
              <a:t>to understand</a:t>
            </a:r>
          </a:p>
        </p:txBody>
      </p:sp>
      <p:sp>
        <p:nvSpPr>
          <p:cNvPr id="7" name="Content Placeholder 6">
            <a:extLst>
              <a:ext uri="{FF2B5EF4-FFF2-40B4-BE49-F238E27FC236}">
                <a16:creationId xmlns:a16="http://schemas.microsoft.com/office/drawing/2014/main" id="{04E66321-424B-A242-A288-992399F58116}"/>
              </a:ext>
            </a:extLst>
          </p:cNvPr>
          <p:cNvSpPr>
            <a:spLocks noGrp="1"/>
          </p:cNvSpPr>
          <p:nvPr>
            <p:ph sz="quarter" idx="11"/>
          </p:nvPr>
        </p:nvSpPr>
        <p:spPr>
          <a:xfrm>
            <a:off x="626364" y="1016459"/>
            <a:ext cx="7891272" cy="2171803"/>
          </a:xfrm>
          <a:solidFill>
            <a:schemeClr val="accent5">
              <a:lumMod val="20000"/>
              <a:lumOff val="80000"/>
            </a:schemeClr>
          </a:solidFill>
        </p:spPr>
        <p:txBody>
          <a:bodyPr>
            <a:normAutofit/>
          </a:bodyPr>
          <a:lstStyle/>
          <a:p>
            <a:pPr marL="0" indent="0">
              <a:spcBef>
                <a:spcPts val="200"/>
              </a:spcBef>
              <a:buNone/>
            </a:pPr>
            <a:r>
              <a:rPr lang="en-GB" sz="1800" dirty="0">
                <a:latin typeface="Courier New" panose="02070309020205020404" pitchFamily="49" charset="0"/>
                <a:cs typeface="Courier New" panose="02070309020205020404" pitchFamily="49" charset="0"/>
              </a:rPr>
              <a:t>$.ajax</a:t>
            </a:r>
            <a:r>
              <a:rPr lang="en-GB" sz="1800" b="1" dirty="0">
                <a:solidFill>
                  <a:srgbClr val="00B050"/>
                </a:solidFill>
                <a:latin typeface="Courier New" panose="02070309020205020404" pitchFamily="49" charset="0"/>
                <a:cs typeface="Courier New" panose="02070309020205020404" pitchFamily="49" charset="0"/>
              </a:rPr>
              <a:t>({</a:t>
            </a:r>
          </a:p>
          <a:p>
            <a:pPr marL="0" indent="0">
              <a:spcBef>
                <a:spcPts val="200"/>
              </a:spcBef>
              <a:buNone/>
            </a:pPr>
            <a:r>
              <a:rPr lang="en-GB" sz="1800">
                <a:latin typeface="Courier New" panose="02070309020205020404" pitchFamily="49" charset="0"/>
                <a:cs typeface="Courier New" panose="02070309020205020404" pitchFamily="49" charset="0"/>
              </a:rPr>
              <a:t>   </a:t>
            </a:r>
            <a:r>
              <a:rPr lang="en-GB" sz="1800" b="1" dirty="0" err="1">
                <a:solidFill>
                  <a:schemeClr val="accent6"/>
                </a:solidFill>
                <a:latin typeface="Courier New" panose="02070309020205020404" pitchFamily="49" charset="0"/>
                <a:cs typeface="Courier New" panose="02070309020205020404" pitchFamily="49" charset="0"/>
              </a:rPr>
              <a:t>url</a:t>
            </a:r>
            <a:r>
              <a:rPr lang="en-GB" sz="1800" dirty="0">
                <a:latin typeface="Courier New" panose="02070309020205020404" pitchFamily="49" charset="0"/>
                <a:cs typeface="Courier New" panose="02070309020205020404" pitchFamily="49" charset="0"/>
              </a:rPr>
              <a:t>: "http://d351tq92/</a:t>
            </a:r>
            <a:r>
              <a:rPr lang="en-GB" sz="1800" dirty="0" err="1">
                <a:latin typeface="Courier New" panose="02070309020205020404" pitchFamily="49" charset="0"/>
                <a:cs typeface="Courier New" panose="02070309020205020404" pitchFamily="49" charset="0"/>
              </a:rPr>
              <a:t>SASStoredProcess</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do?_program</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User+Folders</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phil</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My+Folder</a:t>
            </a:r>
            <a:r>
              <a:rPr lang="en-GB" sz="1800" dirty="0">
                <a:latin typeface="Courier New" panose="02070309020205020404" pitchFamily="49" charset="0"/>
                <a:cs typeface="Courier New" panose="02070309020205020404" pitchFamily="49" charset="0"/>
              </a:rPr>
              <a:t>/</a:t>
            </a:r>
            <a:r>
              <a:rPr lang="en-GB" sz="1800" b="1" dirty="0">
                <a:latin typeface="Courier New" panose="02070309020205020404" pitchFamily="49" charset="0"/>
                <a:cs typeface="Courier New" panose="02070309020205020404" pitchFamily="49" charset="0"/>
              </a:rPr>
              <a:t>example5</a:t>
            </a:r>
            <a:r>
              <a:rPr lang="en-GB" sz="1800" dirty="0">
                <a:latin typeface="Courier New" panose="02070309020205020404" pitchFamily="49" charset="0"/>
                <a:cs typeface="Courier New" panose="02070309020205020404" pitchFamily="49" charset="0"/>
              </a:rPr>
              <a:t>",</a:t>
            </a:r>
          </a:p>
          <a:p>
            <a:pPr marL="0" indent="0">
              <a:spcBef>
                <a:spcPts val="200"/>
              </a:spcBef>
              <a:buNone/>
            </a:pPr>
            <a:r>
              <a:rPr lang="en-GB" sz="1800">
                <a:latin typeface="Courier New" panose="02070309020205020404" pitchFamily="49" charset="0"/>
                <a:cs typeface="Courier New" panose="02070309020205020404" pitchFamily="49" charset="0"/>
              </a:rPr>
              <a:t>   </a:t>
            </a:r>
            <a:r>
              <a:rPr lang="en-GB" sz="1800" b="1" dirty="0" err="1">
                <a:solidFill>
                  <a:schemeClr val="accent6"/>
                </a:solidFill>
                <a:latin typeface="Courier New" panose="02070309020205020404" pitchFamily="49" charset="0"/>
                <a:cs typeface="Courier New" panose="02070309020205020404" pitchFamily="49" charset="0"/>
              </a:rPr>
              <a:t>dataType</a:t>
            </a:r>
            <a:r>
              <a:rPr lang="en-GB" sz="1800" dirty="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json</a:t>
            </a:r>
            <a:r>
              <a:rPr lang="en-GB" sz="1800" dirty="0">
                <a:latin typeface="Courier New" panose="02070309020205020404" pitchFamily="49" charset="0"/>
                <a:cs typeface="Courier New" panose="02070309020205020404" pitchFamily="49" charset="0"/>
              </a:rPr>
              <a:t>",</a:t>
            </a:r>
          </a:p>
          <a:p>
            <a:pPr marL="0" indent="0">
              <a:spcBef>
                <a:spcPts val="200"/>
              </a:spcBef>
              <a:buNone/>
            </a:pPr>
            <a:r>
              <a:rPr lang="en-GB" sz="1800">
                <a:latin typeface="Courier New" panose="02070309020205020404" pitchFamily="49" charset="0"/>
                <a:cs typeface="Courier New" panose="02070309020205020404" pitchFamily="49" charset="0"/>
              </a:rPr>
              <a:t>   </a:t>
            </a:r>
            <a:r>
              <a:rPr lang="en-GB" sz="1800" b="1" dirty="0">
                <a:solidFill>
                  <a:schemeClr val="accent6"/>
                </a:solidFill>
                <a:latin typeface="Courier New" panose="02070309020205020404" pitchFamily="49" charset="0"/>
                <a:cs typeface="Courier New" panose="02070309020205020404" pitchFamily="49" charset="0"/>
              </a:rPr>
              <a:t>success</a:t>
            </a:r>
            <a:r>
              <a:rPr lang="en-GB" sz="1800" dirty="0">
                <a:latin typeface="Courier New" panose="02070309020205020404" pitchFamily="49" charset="0"/>
                <a:cs typeface="Courier New" panose="02070309020205020404" pitchFamily="49" charset="0"/>
              </a:rPr>
              <a:t>: function (</a:t>
            </a:r>
            <a:r>
              <a:rPr lang="en-GB" sz="1800" b="1" dirty="0" err="1">
                <a:solidFill>
                  <a:srgbClr val="7030A0"/>
                </a:solidFill>
                <a:latin typeface="Courier New" panose="02070309020205020404" pitchFamily="49" charset="0"/>
                <a:cs typeface="Courier New" panose="02070309020205020404" pitchFamily="49" charset="0"/>
              </a:rPr>
              <a:t>data_from_stp</a:t>
            </a:r>
            <a:r>
              <a:rPr lang="en-GB" sz="1800" dirty="0">
                <a:latin typeface="Courier New" panose="02070309020205020404" pitchFamily="49" charset="0"/>
                <a:cs typeface="Courier New" panose="02070309020205020404" pitchFamily="49" charset="0"/>
              </a:rPr>
              <a:t>) </a:t>
            </a:r>
            <a:r>
              <a:rPr lang="en-GB" sz="1800" b="1" dirty="0">
                <a:solidFill>
                  <a:schemeClr val="accent6"/>
                </a:solidFill>
                <a:latin typeface="Courier New" panose="02070309020205020404" pitchFamily="49" charset="0"/>
                <a:cs typeface="Courier New" panose="02070309020205020404" pitchFamily="49" charset="0"/>
              </a:rPr>
              <a:t>{</a:t>
            </a:r>
          </a:p>
          <a:p>
            <a:pPr marL="0" indent="0">
              <a:spcBef>
                <a:spcPts val="200"/>
              </a:spcBef>
              <a:buNone/>
            </a:pPr>
            <a:r>
              <a:rPr lang="en-GB" sz="180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console.log</a:t>
            </a:r>
            <a:r>
              <a:rPr lang="en-GB" sz="1800" dirty="0">
                <a:latin typeface="Courier New" panose="02070309020205020404" pitchFamily="49" charset="0"/>
                <a:cs typeface="Courier New" panose="02070309020205020404" pitchFamily="49" charset="0"/>
              </a:rPr>
              <a:t>("SUCCESS:");</a:t>
            </a:r>
          </a:p>
          <a:p>
            <a:pPr marL="0" indent="0">
              <a:spcBef>
                <a:spcPts val="200"/>
              </a:spcBef>
              <a:buNone/>
            </a:pPr>
            <a:r>
              <a:rPr lang="en-GB" sz="1800">
                <a:latin typeface="Courier New" panose="02070309020205020404" pitchFamily="49" charset="0"/>
                <a:cs typeface="Courier New" panose="02070309020205020404" pitchFamily="49" charset="0"/>
              </a:rPr>
              <a:t>   </a:t>
            </a:r>
            <a:r>
              <a:rPr lang="en-GB" sz="1800" dirty="0" err="1">
                <a:latin typeface="Courier New" panose="02070309020205020404" pitchFamily="49" charset="0"/>
                <a:cs typeface="Courier New" panose="02070309020205020404" pitchFamily="49" charset="0"/>
              </a:rPr>
              <a:t>console.log</a:t>
            </a:r>
            <a:r>
              <a:rPr lang="en-GB" sz="1800" dirty="0">
                <a:latin typeface="Courier New" panose="02070309020205020404" pitchFamily="49" charset="0"/>
                <a:cs typeface="Courier New" panose="02070309020205020404" pitchFamily="49" charset="0"/>
              </a:rPr>
              <a:t>(</a:t>
            </a:r>
            <a:r>
              <a:rPr lang="en-GB" sz="1800" dirty="0" err="1">
                <a:latin typeface="Courier New" panose="02070309020205020404" pitchFamily="49" charset="0"/>
                <a:cs typeface="Courier New" panose="02070309020205020404" pitchFamily="49" charset="0"/>
              </a:rPr>
              <a:t>data_from_stp</a:t>
            </a:r>
            <a:r>
              <a:rPr lang="en-GB" sz="1800" dirty="0">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6A804821-8DDF-8541-94B9-21E24A4B87B8}"/>
              </a:ext>
            </a:extLst>
          </p:cNvPr>
          <p:cNvSpPr/>
          <p:nvPr/>
        </p:nvSpPr>
        <p:spPr>
          <a:xfrm>
            <a:off x="2737299" y="4503420"/>
            <a:ext cx="3669402" cy="369332"/>
          </a:xfrm>
          <a:prstGeom prst="rect">
            <a:avLst/>
          </a:prstGeom>
        </p:spPr>
        <p:txBody>
          <a:bodyPr wrap="none">
            <a:spAutoFit/>
          </a:bodyPr>
          <a:lstStyle/>
          <a:p>
            <a:r>
              <a:rPr lang="en-US" dirty="0">
                <a:hlinkClick r:id="rId3"/>
              </a:rPr>
              <a:t>http://localhost:8888/example4.html</a:t>
            </a:r>
            <a:r>
              <a:rPr lang="en-US" dirty="0"/>
              <a:t> </a:t>
            </a:r>
          </a:p>
        </p:txBody>
      </p:sp>
      <p:pic>
        <p:nvPicPr>
          <p:cNvPr id="10" name="Picture 9">
            <a:extLst>
              <a:ext uri="{FF2B5EF4-FFF2-40B4-BE49-F238E27FC236}">
                <a16:creationId xmlns:a16="http://schemas.microsoft.com/office/drawing/2014/main" id="{931C5DDA-CEA0-7E4C-92FE-62FD6F940BD7}"/>
              </a:ext>
            </a:extLst>
          </p:cNvPr>
          <p:cNvPicPr>
            <a:picLocks noChangeAspect="1"/>
          </p:cNvPicPr>
          <p:nvPr/>
        </p:nvPicPr>
        <p:blipFill>
          <a:blip r:embed="rId4"/>
          <a:stretch>
            <a:fillRect/>
          </a:stretch>
        </p:blipFill>
        <p:spPr>
          <a:xfrm>
            <a:off x="171450" y="3930809"/>
            <a:ext cx="8801100" cy="457200"/>
          </a:xfrm>
          <a:prstGeom prst="rect">
            <a:avLst/>
          </a:prstGeom>
        </p:spPr>
      </p:pic>
      <p:sp>
        <p:nvSpPr>
          <p:cNvPr id="2" name="Rectangle 1">
            <a:extLst>
              <a:ext uri="{FF2B5EF4-FFF2-40B4-BE49-F238E27FC236}">
                <a16:creationId xmlns:a16="http://schemas.microsoft.com/office/drawing/2014/main" id="{84AB9041-E406-B84F-B204-B98C7B57FE23}"/>
              </a:ext>
            </a:extLst>
          </p:cNvPr>
          <p:cNvSpPr/>
          <p:nvPr/>
        </p:nvSpPr>
        <p:spPr>
          <a:xfrm>
            <a:off x="626364" y="3270554"/>
            <a:ext cx="5632311" cy="646331"/>
          </a:xfrm>
          <a:prstGeom prst="rect">
            <a:avLst/>
          </a:prstGeom>
        </p:spPr>
        <p:txBody>
          <a:bodyPr wrap="none">
            <a:spAutoFit/>
          </a:bodyPr>
          <a:lstStyle/>
          <a:p>
            <a:pPr marL="285750" indent="-285750">
              <a:buFont typeface="Arial" panose="020B0604020202020204" pitchFamily="34" charset="0"/>
              <a:buChar char="•"/>
            </a:pPr>
            <a:r>
              <a:rPr lang="en-US" dirty="0"/>
              <a:t>JavaScript to make table follows on next slide…</a:t>
            </a:r>
          </a:p>
          <a:p>
            <a:pPr marL="285750" indent="-285750">
              <a:buFont typeface="Arial" panose="020B0604020202020204" pitchFamily="34" charset="0"/>
              <a:buChar char="•"/>
            </a:pPr>
            <a:r>
              <a:rPr lang="en-US" dirty="0"/>
              <a:t>JavaScript console shows data loaded from SAS via AJAX</a:t>
            </a:r>
          </a:p>
        </p:txBody>
      </p:sp>
    </p:spTree>
    <p:extLst>
      <p:ext uri="{BB962C8B-B14F-4D97-AF65-F5344CB8AC3E}">
        <p14:creationId xmlns:p14="http://schemas.microsoft.com/office/powerpoint/2010/main" val="4874660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09E94-2E96-EE4A-804A-41EE5B6F6C0E}"/>
              </a:ext>
            </a:extLst>
          </p:cNvPr>
          <p:cNvSpPr>
            <a:spLocks noGrp="1"/>
          </p:cNvSpPr>
          <p:nvPr>
            <p:ph type="title"/>
          </p:nvPr>
        </p:nvSpPr>
        <p:spPr/>
        <p:txBody>
          <a:bodyPr/>
          <a:lstStyle/>
          <a:p>
            <a:r>
              <a:rPr lang="en-US" dirty="0"/>
              <a:t>JavaScript to use JSON data</a:t>
            </a:r>
          </a:p>
        </p:txBody>
      </p:sp>
      <p:sp>
        <p:nvSpPr>
          <p:cNvPr id="3" name="Text Placeholder 2">
            <a:extLst>
              <a:ext uri="{FF2B5EF4-FFF2-40B4-BE49-F238E27FC236}">
                <a16:creationId xmlns:a16="http://schemas.microsoft.com/office/drawing/2014/main" id="{4972548C-92DE-604E-B4A8-AB110F443ECE}"/>
              </a:ext>
            </a:extLst>
          </p:cNvPr>
          <p:cNvSpPr>
            <a:spLocks noGrp="1"/>
          </p:cNvSpPr>
          <p:nvPr>
            <p:ph type="body" sz="quarter" idx="3"/>
          </p:nvPr>
        </p:nvSpPr>
        <p:spPr/>
        <p:txBody>
          <a:bodyPr/>
          <a:lstStyle/>
          <a:p>
            <a:r>
              <a:rPr lang="en-US" dirty="0"/>
              <a:t>From Proc </a:t>
            </a:r>
            <a:r>
              <a:rPr lang="en-US" dirty="0" err="1"/>
              <a:t>Json</a:t>
            </a:r>
            <a:r>
              <a:rPr lang="en-US" dirty="0"/>
              <a:t> via SAS Stored Process</a:t>
            </a:r>
          </a:p>
        </p:txBody>
      </p:sp>
      <p:sp>
        <p:nvSpPr>
          <p:cNvPr id="4" name="Content Placeholder 3">
            <a:extLst>
              <a:ext uri="{FF2B5EF4-FFF2-40B4-BE49-F238E27FC236}">
                <a16:creationId xmlns:a16="http://schemas.microsoft.com/office/drawing/2014/main" id="{B9273518-C068-2D49-A2D0-94BDDE77F3FA}"/>
              </a:ext>
            </a:extLst>
          </p:cNvPr>
          <p:cNvSpPr>
            <a:spLocks noGrp="1"/>
          </p:cNvSpPr>
          <p:nvPr>
            <p:ph sz="quarter" idx="4"/>
          </p:nvPr>
        </p:nvSpPr>
        <p:spPr>
          <a:solidFill>
            <a:schemeClr val="accent5">
              <a:lumMod val="20000"/>
              <a:lumOff val="80000"/>
            </a:schemeClr>
          </a:solidFill>
        </p:spPr>
        <p:txBody>
          <a:bodyPr>
            <a:normAutofit/>
          </a:bodyPr>
          <a:lstStyle/>
          <a:p>
            <a:pPr marL="0" indent="0">
              <a:spcBef>
                <a:spcPts val="200"/>
              </a:spcBef>
              <a:buNone/>
            </a:pPr>
            <a:r>
              <a:rPr lang="en-GB" sz="1600" b="0" kern="1200" cap="none" baseline="0" dirty="0">
                <a:solidFill>
                  <a:schemeClr val="tx2"/>
                </a:solidFill>
                <a:effectLst/>
                <a:latin typeface="Courier New" panose="02070309020205020404" pitchFamily="49" charset="0"/>
                <a:cs typeface="Courier New" panose="02070309020205020404" pitchFamily="49" charset="0"/>
              </a:rPr>
              <a:t> $.ajax</a:t>
            </a:r>
            <a:r>
              <a:rPr lang="en-GB" sz="1600" b="1" kern="1200" cap="none" baseline="0" dirty="0">
                <a:solidFill>
                  <a:srgbClr val="00B050"/>
                </a:solidFill>
                <a:effectLst/>
                <a:latin typeface="Courier New" panose="02070309020205020404" pitchFamily="49" charset="0"/>
                <a:cs typeface="Courier New" panose="02070309020205020404" pitchFamily="49" charset="0"/>
              </a:rPr>
              <a:t>({</a:t>
            </a:r>
          </a:p>
          <a:p>
            <a:pPr marL="0" indent="0">
              <a:spcBef>
                <a:spcPts val="200"/>
              </a:spcBef>
              <a:buNone/>
            </a:pPr>
            <a:r>
              <a:rPr lang="en-GB" sz="1600" b="0" kern="1200" cap="none" baseline="0">
                <a:solidFill>
                  <a:schemeClr val="tx2"/>
                </a:solidFill>
                <a:effectLst/>
                <a:latin typeface="Courier New" panose="02070309020205020404" pitchFamily="49" charset="0"/>
                <a:cs typeface="Courier New" panose="02070309020205020404" pitchFamily="49" charset="0"/>
              </a:rPr>
              <a:t>   </a:t>
            </a:r>
            <a:r>
              <a:rPr lang="en-GB" sz="1600" b="1" kern="1200" cap="none" baseline="0" dirty="0" err="1">
                <a:solidFill>
                  <a:schemeClr val="accent6"/>
                </a:solidFill>
                <a:effectLst/>
                <a:latin typeface="Courier New" panose="02070309020205020404" pitchFamily="49" charset="0"/>
                <a:cs typeface="Courier New" panose="02070309020205020404" pitchFamily="49" charset="0"/>
              </a:rPr>
              <a:t>url</a:t>
            </a:r>
            <a:r>
              <a:rPr lang="en-GB" sz="1600" b="0" kern="1200" cap="none" baseline="0" dirty="0">
                <a:solidFill>
                  <a:schemeClr val="tx2"/>
                </a:solidFill>
                <a:effectLst/>
                <a:latin typeface="Courier New" panose="02070309020205020404" pitchFamily="49" charset="0"/>
                <a:cs typeface="Courier New" panose="02070309020205020404" pitchFamily="49" charset="0"/>
              </a:rPr>
              <a:t>: "http://d351tq92/</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SASStoredProcess</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do?_program</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User+Folders</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phil</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My+Folder</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r>
              <a:rPr lang="en-GB" sz="1600" b="1" kern="1200" cap="none" baseline="0" dirty="0">
                <a:solidFill>
                  <a:schemeClr val="tx2"/>
                </a:solidFill>
                <a:effectLst/>
                <a:latin typeface="Courier New" panose="02070309020205020404" pitchFamily="49" charset="0"/>
                <a:cs typeface="Courier New" panose="02070309020205020404" pitchFamily="49" charset="0"/>
              </a:rPr>
              <a:t>example5</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p>
          <a:p>
            <a:pPr marL="0" indent="0">
              <a:spcBef>
                <a:spcPts val="200"/>
              </a:spcBef>
              <a:buNone/>
            </a:pPr>
            <a:r>
              <a:rPr lang="en-GB" sz="1600" b="0" kern="1200" cap="none" baseline="0">
                <a:solidFill>
                  <a:schemeClr val="tx2"/>
                </a:solidFill>
                <a:effectLst/>
                <a:latin typeface="Courier New" panose="02070309020205020404" pitchFamily="49" charset="0"/>
                <a:cs typeface="Courier New" panose="02070309020205020404" pitchFamily="49" charset="0"/>
              </a:rPr>
              <a:t>   </a:t>
            </a:r>
            <a:r>
              <a:rPr lang="en-GB" sz="1600" b="1" kern="1200" cap="none" baseline="0" dirty="0" err="1">
                <a:solidFill>
                  <a:schemeClr val="accent6"/>
                </a:solidFill>
                <a:effectLst/>
                <a:latin typeface="Courier New" panose="02070309020205020404" pitchFamily="49" charset="0"/>
                <a:cs typeface="Courier New" panose="02070309020205020404" pitchFamily="49" charset="0"/>
              </a:rPr>
              <a:t>dataType</a:t>
            </a:r>
            <a:r>
              <a:rPr lang="en-GB" sz="1600" b="0" kern="1200" cap="none" baseline="0" dirty="0">
                <a:solidFill>
                  <a:schemeClr val="tx2"/>
                </a:solidFill>
                <a:effectLst/>
                <a:latin typeface="Courier New" panose="02070309020205020404" pitchFamily="49" charset="0"/>
                <a:cs typeface="Courier New" panose="02070309020205020404" pitchFamily="49" charset="0"/>
              </a:rPr>
              <a:t>: "</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json</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p>
          <a:p>
            <a:pPr marL="0" indent="0">
              <a:spcBef>
                <a:spcPts val="200"/>
              </a:spcBef>
              <a:buNone/>
            </a:pPr>
            <a:r>
              <a:rPr lang="en-GB" sz="1600" b="0" kern="1200" cap="none" baseline="0">
                <a:solidFill>
                  <a:schemeClr val="tx2"/>
                </a:solidFill>
                <a:effectLst/>
                <a:latin typeface="Courier New" panose="02070309020205020404" pitchFamily="49" charset="0"/>
                <a:cs typeface="Courier New" panose="02070309020205020404" pitchFamily="49" charset="0"/>
              </a:rPr>
              <a:t>   </a:t>
            </a:r>
            <a:r>
              <a:rPr lang="en-GB" sz="1600" b="1" kern="1200" cap="none" baseline="0" dirty="0">
                <a:solidFill>
                  <a:schemeClr val="accent6"/>
                </a:solidFill>
                <a:effectLst/>
                <a:latin typeface="Courier New" panose="02070309020205020404" pitchFamily="49" charset="0"/>
                <a:cs typeface="Courier New" panose="02070309020205020404" pitchFamily="49" charset="0"/>
              </a:rPr>
              <a:t>success</a:t>
            </a:r>
            <a:r>
              <a:rPr lang="en-GB" sz="1600" b="0" kern="1200" cap="none" baseline="0" dirty="0">
                <a:solidFill>
                  <a:schemeClr val="tx2"/>
                </a:solidFill>
                <a:effectLst/>
                <a:latin typeface="Courier New" panose="02070309020205020404" pitchFamily="49" charset="0"/>
                <a:cs typeface="Courier New" panose="02070309020205020404" pitchFamily="49" charset="0"/>
              </a:rPr>
              <a:t>: function (</a:t>
            </a:r>
            <a:r>
              <a:rPr lang="en-GB" sz="1600" b="1" kern="1200" cap="none" baseline="0" dirty="0" err="1">
                <a:solidFill>
                  <a:srgbClr val="7030A0"/>
                </a:solidFill>
                <a:effectLst/>
                <a:latin typeface="Courier New" panose="02070309020205020404" pitchFamily="49" charset="0"/>
                <a:cs typeface="Courier New" panose="02070309020205020404" pitchFamily="49" charset="0"/>
              </a:rPr>
              <a:t>data_from_stp</a:t>
            </a:r>
            <a:r>
              <a:rPr lang="en-GB" sz="1600" b="0" kern="1200" cap="none" baseline="0" dirty="0">
                <a:solidFill>
                  <a:schemeClr val="tx2"/>
                </a:solidFill>
                <a:effectLst/>
                <a:latin typeface="Courier New" panose="02070309020205020404" pitchFamily="49" charset="0"/>
                <a:cs typeface="Courier New" panose="02070309020205020404" pitchFamily="49" charset="0"/>
              </a:rPr>
              <a:t>) </a:t>
            </a:r>
            <a:r>
              <a:rPr lang="en-GB" sz="1600" b="1" kern="1200" cap="none" baseline="0" dirty="0">
                <a:solidFill>
                  <a:schemeClr val="accent6"/>
                </a:solidFill>
                <a:effectLst/>
                <a:latin typeface="Courier New" panose="02070309020205020404" pitchFamily="49" charset="0"/>
                <a:cs typeface="Courier New" panose="02070309020205020404" pitchFamily="49" charset="0"/>
              </a:rPr>
              <a:t>{</a:t>
            </a:r>
          </a:p>
          <a:p>
            <a:pPr marL="0" indent="0">
              <a:spcBef>
                <a:spcPts val="200"/>
              </a:spcBef>
              <a:buNone/>
            </a:pPr>
            <a:r>
              <a:rPr lang="en-GB" sz="1600" b="0" kern="1200" cap="none" baseline="0">
                <a:solidFill>
                  <a:schemeClr val="tx2"/>
                </a:solidFill>
                <a:effectLst/>
                <a:latin typeface="Courier New" panose="02070309020205020404" pitchFamily="49" charset="0"/>
                <a:cs typeface="Courier New" panose="02070309020205020404" pitchFamily="49" charset="0"/>
              </a:rPr>
              <a:t>   </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console.log</a:t>
            </a:r>
            <a:r>
              <a:rPr lang="en-GB" sz="1600" b="0" kern="1200" cap="none" baseline="0" dirty="0">
                <a:solidFill>
                  <a:schemeClr val="tx2"/>
                </a:solidFill>
                <a:effectLst/>
                <a:latin typeface="Courier New" panose="02070309020205020404" pitchFamily="49" charset="0"/>
                <a:cs typeface="Courier New" panose="02070309020205020404" pitchFamily="49" charset="0"/>
              </a:rPr>
              <a:t>("SUCCESS:");</a:t>
            </a:r>
          </a:p>
          <a:p>
            <a:pPr marL="0" indent="0">
              <a:spcBef>
                <a:spcPts val="200"/>
              </a:spcBef>
              <a:buNone/>
            </a:pPr>
            <a:r>
              <a:rPr lang="en-GB" sz="1600">
                <a:latin typeface="Courier New" panose="02070309020205020404" pitchFamily="49" charset="0"/>
                <a:cs typeface="Courier New" panose="02070309020205020404" pitchFamily="49" charset="0"/>
              </a:rPr>
              <a:t>   </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console.log</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data_from_stp</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p>
          <a:p>
            <a:pPr marL="0" indent="0">
              <a:spcBef>
                <a:spcPts val="200"/>
              </a:spcBef>
              <a:buNone/>
            </a:pPr>
            <a:r>
              <a:rPr lang="en-GB" sz="1600" b="0" kern="1200" cap="none" baseline="0">
                <a:solidFill>
                  <a:schemeClr val="tx2"/>
                </a:solidFill>
                <a:effectLst/>
                <a:latin typeface="Courier New" panose="02070309020205020404" pitchFamily="49" charset="0"/>
                <a:cs typeface="Courier New" panose="02070309020205020404" pitchFamily="49" charset="0"/>
              </a:rPr>
              <a:t>   </a:t>
            </a:r>
            <a:r>
              <a:rPr lang="en-GB" sz="1600" b="0" kern="1200" cap="none" baseline="0" dirty="0">
                <a:solidFill>
                  <a:schemeClr val="tx2"/>
                </a:solidFill>
                <a:effectLst/>
                <a:latin typeface="Courier New" panose="02070309020205020404" pitchFamily="49" charset="0"/>
                <a:cs typeface="Courier New" panose="02070309020205020404" pitchFamily="49" charset="0"/>
              </a:rPr>
              <a:t>$("#example").</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DataTable</a:t>
            </a:r>
            <a:r>
              <a:rPr lang="en-GB" sz="1600" b="1" kern="1200" cap="none" baseline="0" dirty="0">
                <a:solidFill>
                  <a:srgbClr val="0070C0"/>
                </a:solidFill>
                <a:effectLst/>
                <a:latin typeface="Courier New" panose="02070309020205020404" pitchFamily="49" charset="0"/>
                <a:cs typeface="Courier New" panose="02070309020205020404" pitchFamily="49" charset="0"/>
              </a:rPr>
              <a:t>({</a:t>
            </a:r>
          </a:p>
          <a:p>
            <a:pPr marL="0" indent="0">
              <a:spcBef>
                <a:spcPts val="200"/>
              </a:spcBef>
              <a:buNone/>
            </a:pPr>
            <a:r>
              <a:rPr lang="en-GB" sz="1600" b="0" kern="1200" cap="none" baseline="0">
                <a:solidFill>
                  <a:schemeClr val="tx2"/>
                </a:solidFill>
                <a:effectLst/>
                <a:latin typeface="Courier New" panose="02070309020205020404" pitchFamily="49" charset="0"/>
                <a:cs typeface="Courier New" panose="02070309020205020404" pitchFamily="49" charset="0"/>
              </a:rPr>
              <a:t>      data</a:t>
            </a:r>
            <a:r>
              <a:rPr lang="en-GB" sz="1600" b="0" kern="1200" cap="none" baseline="0" dirty="0">
                <a:solidFill>
                  <a:schemeClr val="tx2"/>
                </a:solidFill>
                <a:effectLst/>
                <a:latin typeface="Courier New" panose="02070309020205020404" pitchFamily="49" charset="0"/>
                <a:cs typeface="Courier New" panose="02070309020205020404" pitchFamily="49" charset="0"/>
              </a:rPr>
              <a:t>: </a:t>
            </a:r>
            <a:r>
              <a:rPr lang="en-GB" sz="1600" b="1" kern="1200" cap="none" baseline="0" dirty="0" err="1">
                <a:solidFill>
                  <a:srgbClr val="7030A0"/>
                </a:solidFill>
                <a:effectLst/>
                <a:latin typeface="Courier New" panose="02070309020205020404" pitchFamily="49" charset="0"/>
                <a:cs typeface="Courier New" panose="02070309020205020404" pitchFamily="49" charset="0"/>
              </a:rPr>
              <a:t>data_from_stp</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p>
          <a:p>
            <a:pPr marL="0" indent="0">
              <a:spcBef>
                <a:spcPts val="200"/>
              </a:spcBef>
              <a:buNone/>
            </a:pPr>
            <a:endParaRPr lang="en-US" sz="1600" dirty="0">
              <a:latin typeface="Courier New" panose="02070309020205020404" pitchFamily="49" charset="0"/>
              <a:cs typeface="Courier New" panose="02070309020205020404" pitchFamily="49" charset="0"/>
            </a:endParaRPr>
          </a:p>
        </p:txBody>
      </p:sp>
      <p:sp>
        <p:nvSpPr>
          <p:cNvPr id="5" name="Content Placeholder 4">
            <a:extLst>
              <a:ext uri="{FF2B5EF4-FFF2-40B4-BE49-F238E27FC236}">
                <a16:creationId xmlns:a16="http://schemas.microsoft.com/office/drawing/2014/main" id="{1E4F1775-BECC-064F-BFD1-1618440CD9B5}"/>
              </a:ext>
            </a:extLst>
          </p:cNvPr>
          <p:cNvSpPr>
            <a:spLocks noGrp="1"/>
          </p:cNvSpPr>
          <p:nvPr>
            <p:ph sz="quarter" idx="10"/>
          </p:nvPr>
        </p:nvSpPr>
        <p:spPr>
          <a:solidFill>
            <a:schemeClr val="accent5">
              <a:lumMod val="20000"/>
              <a:lumOff val="80000"/>
            </a:schemeClr>
          </a:solidFill>
        </p:spPr>
        <p:txBody>
          <a:bodyPr>
            <a:noAutofit/>
          </a:bodyPr>
          <a:lstStyle/>
          <a:p>
            <a:pPr marL="0" indent="0">
              <a:spcBef>
                <a:spcPts val="200"/>
              </a:spcBef>
              <a:buNone/>
            </a:pPr>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columns</a:t>
            </a:r>
            <a:r>
              <a:rPr lang="en-GB" sz="1600" dirty="0">
                <a:latin typeface="Courier New" panose="02070309020205020404" pitchFamily="49" charset="0"/>
                <a:cs typeface="Courier New" panose="02070309020205020404" pitchFamily="49" charset="0"/>
              </a:rPr>
              <a:t>: [</a:t>
            </a:r>
          </a:p>
          <a:p>
            <a:pPr marL="0" indent="0">
              <a:spcBef>
                <a:spcPts val="200"/>
              </a:spcBef>
              <a:buNone/>
            </a:pPr>
            <a:r>
              <a:rPr lang="en-GB" sz="160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data</a:t>
            </a:r>
            <a:r>
              <a:rPr lang="en-GB" sz="1600" dirty="0">
                <a:latin typeface="Courier New" panose="02070309020205020404" pitchFamily="49" charset="0"/>
                <a:cs typeface="Courier New" panose="02070309020205020404" pitchFamily="49" charset="0"/>
              </a:rPr>
              <a:t>: "Name", </a:t>
            </a:r>
            <a:r>
              <a:rPr lang="en-GB" sz="1600" b="1" dirty="0">
                <a:latin typeface="Courier New" panose="02070309020205020404" pitchFamily="49" charset="0"/>
                <a:cs typeface="Courier New" panose="02070309020205020404" pitchFamily="49" charset="0"/>
              </a:rPr>
              <a:t>title</a:t>
            </a:r>
            <a:r>
              <a:rPr lang="en-GB" sz="1600" dirty="0">
                <a:latin typeface="Courier New" panose="02070309020205020404" pitchFamily="49" charset="0"/>
                <a:cs typeface="Courier New" panose="02070309020205020404" pitchFamily="49" charset="0"/>
              </a:rPr>
              <a:t>: "Name"},</a:t>
            </a:r>
          </a:p>
          <a:p>
            <a:pPr marL="0" indent="0">
              <a:spcBef>
                <a:spcPts val="200"/>
              </a:spcBef>
              <a:buNone/>
            </a:pPr>
            <a:r>
              <a:rPr lang="en-GB" sz="160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data</a:t>
            </a:r>
            <a:r>
              <a:rPr lang="en-GB" sz="1600" dirty="0">
                <a:latin typeface="Courier New" panose="02070309020205020404" pitchFamily="49" charset="0"/>
                <a:cs typeface="Courier New" panose="02070309020205020404" pitchFamily="49" charset="0"/>
              </a:rPr>
              <a:t>: "Sex", </a:t>
            </a:r>
            <a:r>
              <a:rPr lang="en-GB" sz="1600" b="1" dirty="0">
                <a:latin typeface="Courier New" panose="02070309020205020404" pitchFamily="49" charset="0"/>
                <a:cs typeface="Courier New" panose="02070309020205020404" pitchFamily="49" charset="0"/>
              </a:rPr>
              <a:t>title</a:t>
            </a:r>
            <a:r>
              <a:rPr lang="en-GB" sz="1600" dirty="0">
                <a:latin typeface="Courier New" panose="02070309020205020404" pitchFamily="49" charset="0"/>
                <a:cs typeface="Courier New" panose="02070309020205020404" pitchFamily="49" charset="0"/>
              </a:rPr>
              <a:t>: "Sex"},</a:t>
            </a:r>
          </a:p>
          <a:p>
            <a:pPr marL="0" indent="0">
              <a:spcBef>
                <a:spcPts val="200"/>
              </a:spcBef>
              <a:buNone/>
            </a:pPr>
            <a:r>
              <a:rPr lang="en-GB" sz="160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data</a:t>
            </a:r>
            <a:r>
              <a:rPr lang="en-GB" sz="1600" dirty="0">
                <a:latin typeface="Courier New" panose="02070309020205020404" pitchFamily="49" charset="0"/>
                <a:cs typeface="Courier New" panose="02070309020205020404" pitchFamily="49" charset="0"/>
              </a:rPr>
              <a:t>: "Age", </a:t>
            </a:r>
            <a:r>
              <a:rPr lang="en-GB" sz="1600" b="1" dirty="0">
                <a:latin typeface="Courier New" panose="02070309020205020404" pitchFamily="49" charset="0"/>
                <a:cs typeface="Courier New" panose="02070309020205020404" pitchFamily="49" charset="0"/>
              </a:rPr>
              <a:t>title</a:t>
            </a:r>
            <a:r>
              <a:rPr lang="en-GB" sz="1600" dirty="0">
                <a:latin typeface="Courier New" panose="02070309020205020404" pitchFamily="49" charset="0"/>
                <a:cs typeface="Courier New" panose="02070309020205020404" pitchFamily="49" charset="0"/>
              </a:rPr>
              <a:t>: "Age"},</a:t>
            </a:r>
          </a:p>
          <a:p>
            <a:pPr marL="0" indent="0">
              <a:spcBef>
                <a:spcPts val="200"/>
              </a:spcBef>
              <a:buNone/>
            </a:pPr>
            <a:r>
              <a:rPr lang="en-GB" sz="160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data</a:t>
            </a:r>
            <a:r>
              <a:rPr lang="en-GB" sz="1600" dirty="0">
                <a:latin typeface="Courier New" panose="02070309020205020404" pitchFamily="49" charset="0"/>
                <a:cs typeface="Courier New" panose="02070309020205020404" pitchFamily="49" charset="0"/>
              </a:rPr>
              <a:t>: "Height", </a:t>
            </a:r>
            <a:r>
              <a:rPr lang="en-GB" sz="1600" b="1" dirty="0">
                <a:latin typeface="Courier New" panose="02070309020205020404" pitchFamily="49" charset="0"/>
                <a:cs typeface="Courier New" panose="02070309020205020404" pitchFamily="49" charset="0"/>
              </a:rPr>
              <a:t>title</a:t>
            </a:r>
            <a:r>
              <a:rPr lang="en-GB" sz="1600" dirty="0">
                <a:latin typeface="Courier New" panose="02070309020205020404" pitchFamily="49" charset="0"/>
                <a:cs typeface="Courier New" panose="02070309020205020404" pitchFamily="49" charset="0"/>
              </a:rPr>
              <a:t>: "Height"},</a:t>
            </a:r>
          </a:p>
          <a:p>
            <a:pPr marL="0" indent="0">
              <a:spcBef>
                <a:spcPts val="200"/>
              </a:spcBef>
              <a:buNone/>
            </a:pPr>
            <a:r>
              <a:rPr lang="en-GB" sz="160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a:t>
            </a:r>
            <a:r>
              <a:rPr lang="en-GB" sz="1600" b="1" dirty="0">
                <a:latin typeface="Courier New" panose="02070309020205020404" pitchFamily="49" charset="0"/>
                <a:cs typeface="Courier New" panose="02070309020205020404" pitchFamily="49" charset="0"/>
              </a:rPr>
              <a:t>data</a:t>
            </a:r>
            <a:r>
              <a:rPr lang="en-GB" sz="1600" dirty="0">
                <a:latin typeface="Courier New" panose="02070309020205020404" pitchFamily="49" charset="0"/>
                <a:cs typeface="Courier New" panose="02070309020205020404" pitchFamily="49" charset="0"/>
              </a:rPr>
              <a:t>: "Weight", </a:t>
            </a:r>
            <a:r>
              <a:rPr lang="en-GB" sz="1600" b="1" dirty="0">
                <a:latin typeface="Courier New" panose="02070309020205020404" pitchFamily="49" charset="0"/>
                <a:cs typeface="Courier New" panose="02070309020205020404" pitchFamily="49" charset="0"/>
              </a:rPr>
              <a:t>title</a:t>
            </a:r>
            <a:r>
              <a:rPr lang="en-GB" sz="1600" dirty="0">
                <a:latin typeface="Courier New" panose="02070309020205020404" pitchFamily="49" charset="0"/>
                <a:cs typeface="Courier New" panose="02070309020205020404" pitchFamily="49" charset="0"/>
              </a:rPr>
              <a:t>: "Weight"}</a:t>
            </a:r>
          </a:p>
          <a:p>
            <a:pPr marL="0" indent="0">
              <a:spcBef>
                <a:spcPts val="200"/>
              </a:spcBef>
              <a:buNone/>
            </a:pPr>
            <a:r>
              <a:rPr lang="en-GB" sz="160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 </a:t>
            </a:r>
            <a:r>
              <a:rPr lang="en-GB" sz="1600" b="1" dirty="0">
                <a:solidFill>
                  <a:srgbClr val="0070C0"/>
                </a:solidFill>
                <a:latin typeface="Courier New" panose="02070309020205020404" pitchFamily="49" charset="0"/>
                <a:cs typeface="Courier New" panose="02070309020205020404" pitchFamily="49" charset="0"/>
              </a:rPr>
              <a:t>})</a:t>
            </a:r>
            <a:r>
              <a:rPr lang="en-GB" sz="1600" dirty="0">
                <a:latin typeface="Courier New" panose="02070309020205020404" pitchFamily="49" charset="0"/>
                <a:cs typeface="Courier New" panose="02070309020205020404" pitchFamily="49" charset="0"/>
              </a:rPr>
              <a:t>; </a:t>
            </a:r>
            <a:r>
              <a:rPr lang="en-GB" sz="1600" b="1" dirty="0">
                <a:solidFill>
                  <a:schemeClr val="accent6"/>
                </a:solidFill>
                <a:latin typeface="Courier New" panose="02070309020205020404" pitchFamily="49" charset="0"/>
                <a:cs typeface="Courier New" panose="02070309020205020404" pitchFamily="49" charset="0"/>
              </a:rPr>
              <a:t>}</a:t>
            </a:r>
            <a:r>
              <a:rPr lang="en-GB" sz="1600" dirty="0">
                <a:latin typeface="Courier New" panose="02070309020205020404" pitchFamily="49" charset="0"/>
                <a:cs typeface="Courier New" panose="02070309020205020404" pitchFamily="49" charset="0"/>
              </a:rPr>
              <a:t>,</a:t>
            </a:r>
          </a:p>
          <a:p>
            <a:pPr marL="0" indent="0">
              <a:spcBef>
                <a:spcPts val="200"/>
              </a:spcBef>
              <a:buNone/>
            </a:pPr>
            <a:r>
              <a:rPr lang="en-GB" sz="1600">
                <a:latin typeface="Courier New" panose="02070309020205020404" pitchFamily="49" charset="0"/>
                <a:cs typeface="Courier New" panose="02070309020205020404" pitchFamily="49" charset="0"/>
              </a:rPr>
              <a:t>   </a:t>
            </a:r>
            <a:r>
              <a:rPr lang="en-GB" sz="1600" b="1" dirty="0">
                <a:solidFill>
                  <a:schemeClr val="accent6"/>
                </a:solidFill>
                <a:latin typeface="Courier New" panose="02070309020205020404" pitchFamily="49" charset="0"/>
                <a:cs typeface="Courier New" panose="02070309020205020404" pitchFamily="49" charset="0"/>
              </a:rPr>
              <a:t>error</a:t>
            </a:r>
            <a:r>
              <a:rPr lang="en-GB" sz="1600" dirty="0">
                <a:latin typeface="Courier New" panose="02070309020205020404" pitchFamily="49" charset="0"/>
                <a:cs typeface="Courier New" panose="02070309020205020404" pitchFamily="49" charset="0"/>
              </a:rPr>
              <a:t>: function (data) </a:t>
            </a:r>
            <a:r>
              <a:rPr lang="en-GB" sz="1600" b="1" dirty="0">
                <a:solidFill>
                  <a:schemeClr val="accent6"/>
                </a:solidFill>
                <a:latin typeface="Courier New" panose="02070309020205020404" pitchFamily="49" charset="0"/>
                <a:cs typeface="Courier New" panose="02070309020205020404" pitchFamily="49" charset="0"/>
              </a:rPr>
              <a:t>{</a:t>
            </a:r>
            <a:br>
              <a:rPr lang="en-GB" sz="1600" b="1">
                <a:solidFill>
                  <a:schemeClr val="accent6"/>
                </a:solidFill>
                <a:latin typeface="Courier New" panose="02070309020205020404" pitchFamily="49" charset="0"/>
                <a:cs typeface="Courier New" panose="02070309020205020404" pitchFamily="49" charset="0"/>
              </a:rPr>
            </a:br>
            <a:r>
              <a:rPr lang="en-GB" sz="1600" b="1">
                <a:solidFill>
                  <a:schemeClr val="accent6"/>
                </a:solidFill>
                <a:latin typeface="Courier New" panose="02070309020205020404" pitchFamily="49" charset="0"/>
                <a:cs typeface="Courier New" panose="02070309020205020404" pitchFamily="49" charset="0"/>
              </a:rPr>
              <a:t>  </a:t>
            </a:r>
            <a:r>
              <a:rPr lang="en-GB" sz="160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console.log</a:t>
            </a:r>
            <a:r>
              <a:rPr lang="en-GB" sz="1600" dirty="0">
                <a:latin typeface="Courier New" panose="02070309020205020404" pitchFamily="49" charset="0"/>
                <a:cs typeface="Courier New" panose="02070309020205020404" pitchFamily="49" charset="0"/>
              </a:rPr>
              <a:t>("ERROR:");</a:t>
            </a:r>
          </a:p>
          <a:p>
            <a:pPr marL="0" indent="0">
              <a:spcBef>
                <a:spcPts val="200"/>
              </a:spcBef>
              <a:buNone/>
            </a:pPr>
            <a:r>
              <a:rPr lang="en-GB" sz="1600" b="1">
                <a:solidFill>
                  <a:schemeClr val="accent6"/>
                </a:solidFill>
                <a:latin typeface="Courier New" panose="02070309020205020404" pitchFamily="49" charset="0"/>
                <a:cs typeface="Courier New" panose="02070309020205020404" pitchFamily="49" charset="0"/>
              </a:rPr>
              <a:t>   }   </a:t>
            </a:r>
            <a:r>
              <a:rPr lang="en-GB" sz="1600" b="1" dirty="0">
                <a:solidFill>
                  <a:srgbClr val="00B050"/>
                </a:solidFill>
                <a:latin typeface="Courier New" panose="02070309020205020404" pitchFamily="49" charset="0"/>
                <a:cs typeface="Courier New" panose="02070309020205020404" pitchFamily="49" charset="0"/>
              </a:rPr>
              <a:t>})</a:t>
            </a:r>
            <a:r>
              <a:rPr lang="en-GB" sz="1600"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32450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E230D-45C9-C148-903F-A8C40B9E8AFE}"/>
              </a:ext>
            </a:extLst>
          </p:cNvPr>
          <p:cNvSpPr>
            <a:spLocks noGrp="1"/>
          </p:cNvSpPr>
          <p:nvPr>
            <p:ph type="title"/>
          </p:nvPr>
        </p:nvSpPr>
        <p:spPr/>
        <p:txBody>
          <a:bodyPr/>
          <a:lstStyle/>
          <a:p>
            <a:r>
              <a:rPr lang="en-US" dirty="0"/>
              <a:t>Table produced</a:t>
            </a:r>
          </a:p>
        </p:txBody>
      </p:sp>
      <p:sp>
        <p:nvSpPr>
          <p:cNvPr id="3" name="Text Placeholder 2">
            <a:extLst>
              <a:ext uri="{FF2B5EF4-FFF2-40B4-BE49-F238E27FC236}">
                <a16:creationId xmlns:a16="http://schemas.microsoft.com/office/drawing/2014/main" id="{4D586D94-2A6A-D145-944A-4E4099B09B60}"/>
              </a:ext>
            </a:extLst>
          </p:cNvPr>
          <p:cNvSpPr>
            <a:spLocks noGrp="1"/>
          </p:cNvSpPr>
          <p:nvPr>
            <p:ph type="body" sz="quarter" idx="12"/>
          </p:nvPr>
        </p:nvSpPr>
        <p:spPr/>
        <p:txBody>
          <a:bodyPr/>
          <a:lstStyle/>
          <a:p>
            <a:endParaRPr lang="en-US" dirty="0"/>
          </a:p>
        </p:txBody>
      </p:sp>
      <p:sp>
        <p:nvSpPr>
          <p:cNvPr id="4" name="Content Placeholder 3">
            <a:extLst>
              <a:ext uri="{FF2B5EF4-FFF2-40B4-BE49-F238E27FC236}">
                <a16:creationId xmlns:a16="http://schemas.microsoft.com/office/drawing/2014/main" id="{D93D3870-9899-AA49-8CAD-B7FC83B981B3}"/>
              </a:ext>
            </a:extLst>
          </p:cNvPr>
          <p:cNvSpPr>
            <a:spLocks noGrp="1"/>
          </p:cNvSpPr>
          <p:nvPr>
            <p:ph sz="quarter" idx="11"/>
          </p:nvPr>
        </p:nvSpPr>
        <p:spPr/>
        <p:txBody>
          <a:bodyPr/>
          <a:lstStyle/>
          <a:p>
            <a:endParaRPr lang="en-US" dirty="0"/>
          </a:p>
        </p:txBody>
      </p:sp>
      <p:pic>
        <p:nvPicPr>
          <p:cNvPr id="5" name="Picture 4">
            <a:extLst>
              <a:ext uri="{FF2B5EF4-FFF2-40B4-BE49-F238E27FC236}">
                <a16:creationId xmlns:a16="http://schemas.microsoft.com/office/drawing/2014/main" id="{7063DEEB-F30F-DC44-A2AE-7181139D3B5F}"/>
              </a:ext>
            </a:extLst>
          </p:cNvPr>
          <p:cNvPicPr/>
          <p:nvPr/>
        </p:nvPicPr>
        <p:blipFill>
          <a:blip r:embed="rId3"/>
          <a:stretch>
            <a:fillRect/>
          </a:stretch>
        </p:blipFill>
        <p:spPr>
          <a:xfrm>
            <a:off x="588868" y="1391872"/>
            <a:ext cx="7966263" cy="2892026"/>
          </a:xfrm>
          <a:prstGeom prst="rect">
            <a:avLst/>
          </a:prstGeom>
        </p:spPr>
      </p:pic>
    </p:spTree>
    <p:extLst>
      <p:ext uri="{BB962C8B-B14F-4D97-AF65-F5344CB8AC3E}">
        <p14:creationId xmlns:p14="http://schemas.microsoft.com/office/powerpoint/2010/main" val="28229637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819DA-303F-9F4A-A3F5-475A6380E734}"/>
              </a:ext>
            </a:extLst>
          </p:cNvPr>
          <p:cNvSpPr>
            <a:spLocks noGrp="1"/>
          </p:cNvSpPr>
          <p:nvPr>
            <p:ph type="title"/>
          </p:nvPr>
        </p:nvSpPr>
        <p:spPr/>
        <p:txBody>
          <a:bodyPr/>
          <a:lstStyle/>
          <a:p>
            <a:r>
              <a:rPr lang="en-US" dirty="0" err="1"/>
              <a:t>PivotTable.js</a:t>
            </a:r>
            <a:endParaRPr lang="en-US" dirty="0"/>
          </a:p>
        </p:txBody>
      </p:sp>
      <p:sp>
        <p:nvSpPr>
          <p:cNvPr id="3" name="Text Placeholder 2">
            <a:extLst>
              <a:ext uri="{FF2B5EF4-FFF2-40B4-BE49-F238E27FC236}">
                <a16:creationId xmlns:a16="http://schemas.microsoft.com/office/drawing/2014/main" id="{41141C99-ED93-A947-AF5C-BB87ED354376}"/>
              </a:ext>
            </a:extLst>
          </p:cNvPr>
          <p:cNvSpPr>
            <a:spLocks noGrp="1"/>
          </p:cNvSpPr>
          <p:nvPr>
            <p:ph type="body" sz="quarter" idx="12"/>
          </p:nvPr>
        </p:nvSpPr>
        <p:spPr/>
        <p:txBody>
          <a:bodyPr/>
          <a:lstStyle/>
          <a:p>
            <a:r>
              <a:rPr lang="en-US" dirty="0"/>
              <a:t>Create EXCEL-like Pivot Tables in the browser</a:t>
            </a:r>
          </a:p>
        </p:txBody>
      </p:sp>
      <p:sp>
        <p:nvSpPr>
          <p:cNvPr id="4" name="Content Placeholder 3">
            <a:extLst>
              <a:ext uri="{FF2B5EF4-FFF2-40B4-BE49-F238E27FC236}">
                <a16:creationId xmlns:a16="http://schemas.microsoft.com/office/drawing/2014/main" id="{49C0A8AF-58F5-F845-B629-5A48DB6D7AF5}"/>
              </a:ext>
            </a:extLst>
          </p:cNvPr>
          <p:cNvSpPr>
            <a:spLocks noGrp="1"/>
          </p:cNvSpPr>
          <p:nvPr>
            <p:ph sz="quarter" idx="11"/>
          </p:nvPr>
        </p:nvSpPr>
        <p:spPr/>
        <p:txBody>
          <a:bodyPr/>
          <a:lstStyle/>
          <a:p>
            <a:endParaRPr lang="en-US" dirty="0"/>
          </a:p>
        </p:txBody>
      </p:sp>
      <p:pic>
        <p:nvPicPr>
          <p:cNvPr id="7" name="Picture 6">
            <a:extLst>
              <a:ext uri="{FF2B5EF4-FFF2-40B4-BE49-F238E27FC236}">
                <a16:creationId xmlns:a16="http://schemas.microsoft.com/office/drawing/2014/main" id="{5F6591FE-DF7C-BA4B-B6F4-94E5BF10B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1053535"/>
            <a:ext cx="6146800" cy="3568700"/>
          </a:xfrm>
          <a:prstGeom prst="rect">
            <a:avLst/>
          </a:prstGeom>
        </p:spPr>
      </p:pic>
      <p:sp>
        <p:nvSpPr>
          <p:cNvPr id="5" name="Rectangle 4">
            <a:extLst>
              <a:ext uri="{FF2B5EF4-FFF2-40B4-BE49-F238E27FC236}">
                <a16:creationId xmlns:a16="http://schemas.microsoft.com/office/drawing/2014/main" id="{9F9FE50B-6930-F44C-B54D-D03660A7A410}"/>
              </a:ext>
            </a:extLst>
          </p:cNvPr>
          <p:cNvSpPr/>
          <p:nvPr/>
        </p:nvSpPr>
        <p:spPr>
          <a:xfrm>
            <a:off x="0" y="0"/>
            <a:ext cx="2739211" cy="307777"/>
          </a:xfrm>
          <a:prstGeom prst="rect">
            <a:avLst/>
          </a:prstGeom>
        </p:spPr>
        <p:txBody>
          <a:bodyPr wrap="none">
            <a:spAutoFit/>
          </a:bodyPr>
          <a:lstStyle/>
          <a:p>
            <a:r>
              <a:rPr lang="en-US" sz="1400" dirty="0">
                <a:hlinkClick r:id="rId4"/>
              </a:rPr>
              <a:t>https://pivottable.js.org/examples/</a:t>
            </a:r>
            <a:r>
              <a:rPr lang="en-US" sz="1400" dirty="0"/>
              <a:t> </a:t>
            </a:r>
          </a:p>
        </p:txBody>
      </p:sp>
    </p:spTree>
    <p:extLst>
      <p:ext uri="{BB962C8B-B14F-4D97-AF65-F5344CB8AC3E}">
        <p14:creationId xmlns:p14="http://schemas.microsoft.com/office/powerpoint/2010/main" val="11732354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3DDF0-1D5D-3943-9916-E15099E1D116}"/>
              </a:ext>
            </a:extLst>
          </p:cNvPr>
          <p:cNvSpPr>
            <a:spLocks noGrp="1"/>
          </p:cNvSpPr>
          <p:nvPr>
            <p:ph type="title"/>
          </p:nvPr>
        </p:nvSpPr>
        <p:spPr/>
        <p:txBody>
          <a:bodyPr/>
          <a:lstStyle/>
          <a:p>
            <a:r>
              <a:rPr lang="en-US" dirty="0"/>
              <a:t>HTML code</a:t>
            </a:r>
          </a:p>
        </p:txBody>
      </p:sp>
      <p:sp>
        <p:nvSpPr>
          <p:cNvPr id="3" name="Text Placeholder 2">
            <a:extLst>
              <a:ext uri="{FF2B5EF4-FFF2-40B4-BE49-F238E27FC236}">
                <a16:creationId xmlns:a16="http://schemas.microsoft.com/office/drawing/2014/main" id="{230B3038-CB57-524B-9468-F90AA03F3C45}"/>
              </a:ext>
            </a:extLst>
          </p:cNvPr>
          <p:cNvSpPr>
            <a:spLocks noGrp="1"/>
          </p:cNvSpPr>
          <p:nvPr>
            <p:ph type="body" sz="quarter" idx="12"/>
          </p:nvPr>
        </p:nvSpPr>
        <p:spPr/>
        <p:txBody>
          <a:bodyPr/>
          <a:lstStyle/>
          <a:p>
            <a:r>
              <a:rPr lang="en-US" dirty="0"/>
              <a:t>Point to the libraries</a:t>
            </a:r>
          </a:p>
        </p:txBody>
      </p:sp>
      <p:sp>
        <p:nvSpPr>
          <p:cNvPr id="4" name="Content Placeholder 3">
            <a:extLst>
              <a:ext uri="{FF2B5EF4-FFF2-40B4-BE49-F238E27FC236}">
                <a16:creationId xmlns:a16="http://schemas.microsoft.com/office/drawing/2014/main" id="{7ECE85E6-CDB9-9E43-A6F6-4E720100FB2B}"/>
              </a:ext>
            </a:extLst>
          </p:cNvPr>
          <p:cNvSpPr>
            <a:spLocks noGrp="1"/>
          </p:cNvSpPr>
          <p:nvPr>
            <p:ph sz="quarter" idx="11"/>
          </p:nvPr>
        </p:nvSpPr>
        <p:spPr>
          <a:xfrm>
            <a:off x="626364" y="1913206"/>
            <a:ext cx="7891272" cy="2746106"/>
          </a:xfrm>
          <a:solidFill>
            <a:schemeClr val="accent5">
              <a:lumMod val="20000"/>
              <a:lumOff val="80000"/>
            </a:schemeClr>
          </a:solidFill>
        </p:spPr>
        <p:txBody>
          <a:bodyPr>
            <a:normAutofit/>
          </a:bodyPr>
          <a:lstStyle/>
          <a:p>
            <a:pPr marL="0" indent="0">
              <a:buNone/>
            </a:pPr>
            <a:r>
              <a:rPr lang="en-GB" sz="1600" b="0" kern="1200" cap="none" baseline="0" dirty="0">
                <a:solidFill>
                  <a:schemeClr val="tx2"/>
                </a:solidFill>
                <a:effectLst/>
                <a:latin typeface="Courier New" panose="02070309020205020404" pitchFamily="49" charset="0"/>
                <a:cs typeface="Courier New" panose="02070309020205020404" pitchFamily="49" charset="0"/>
              </a:rPr>
              <a:t>&lt;link </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rel</a:t>
            </a:r>
            <a:r>
              <a:rPr lang="en-GB" sz="1600" b="0" kern="1200" cap="none" baseline="0" dirty="0">
                <a:solidFill>
                  <a:schemeClr val="tx2"/>
                </a:solidFill>
                <a:effectLst/>
                <a:latin typeface="Courier New" panose="02070309020205020404" pitchFamily="49" charset="0"/>
                <a:cs typeface="Courier New" panose="02070309020205020404" pitchFamily="49" charset="0"/>
              </a:rPr>
              <a:t>="stylesheet" </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href</a:t>
            </a:r>
            <a:r>
              <a:rPr lang="en-GB" sz="1600" b="0" kern="1200" cap="none" baseline="0" dirty="0">
                <a:solidFill>
                  <a:schemeClr val="tx2"/>
                </a:solidFill>
                <a:effectLst/>
                <a:latin typeface="Courier New" panose="02070309020205020404" pitchFamily="49" charset="0"/>
                <a:cs typeface="Courier New" panose="02070309020205020404" pitchFamily="49" charset="0"/>
              </a:rPr>
              <a:t>="https://</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cdnjs.cloudflare.com</a:t>
            </a:r>
            <a:r>
              <a:rPr lang="en-GB" sz="1600" b="0" kern="1200" cap="none" baseline="0" dirty="0">
                <a:solidFill>
                  <a:schemeClr val="tx2"/>
                </a:solidFill>
                <a:effectLst/>
                <a:latin typeface="Courier New" panose="02070309020205020404" pitchFamily="49" charset="0"/>
                <a:cs typeface="Courier New" panose="02070309020205020404" pitchFamily="49" charset="0"/>
              </a:rPr>
              <a:t>/ajax/libs/</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pivottable</a:t>
            </a:r>
            <a:r>
              <a:rPr lang="en-GB" sz="1600" b="0" kern="1200" cap="none" baseline="0" dirty="0">
                <a:solidFill>
                  <a:schemeClr val="tx2"/>
                </a:solidFill>
                <a:effectLst/>
                <a:latin typeface="Courier New" panose="02070309020205020404" pitchFamily="49" charset="0"/>
                <a:cs typeface="Courier New" panose="02070309020205020404" pitchFamily="49" charset="0"/>
              </a:rPr>
              <a:t>/2.23.0/</a:t>
            </a:r>
            <a:r>
              <a:rPr lang="en-GB" sz="1600" b="1" kern="1200" cap="none" baseline="0" dirty="0" err="1">
                <a:solidFill>
                  <a:schemeClr val="tx2"/>
                </a:solidFill>
                <a:effectLst/>
                <a:latin typeface="Courier New" panose="02070309020205020404" pitchFamily="49" charset="0"/>
                <a:cs typeface="Courier New" panose="02070309020205020404" pitchFamily="49" charset="0"/>
              </a:rPr>
              <a:t>pivot.min.</a:t>
            </a:r>
            <a:r>
              <a:rPr lang="en-GB" sz="1600" b="1" kern="1200" cap="none" baseline="0" dirty="0" err="1">
                <a:solidFill>
                  <a:schemeClr val="tx2"/>
                </a:solidFill>
                <a:effectLst/>
                <a:highlight>
                  <a:srgbClr val="00FF00"/>
                </a:highlight>
                <a:latin typeface="Courier New" panose="02070309020205020404" pitchFamily="49" charset="0"/>
                <a:cs typeface="Courier New" panose="02070309020205020404" pitchFamily="49" charset="0"/>
              </a:rPr>
              <a:t>css</a:t>
            </a:r>
            <a:r>
              <a:rPr lang="en-GB" sz="1600" b="0" kern="1200" cap="none" baseline="0" dirty="0">
                <a:solidFill>
                  <a:schemeClr val="tx2"/>
                </a:solidFill>
                <a:effectLst/>
                <a:latin typeface="Courier New" panose="02070309020205020404" pitchFamily="49" charset="0"/>
                <a:cs typeface="Courier New" panose="02070309020205020404" pitchFamily="49" charset="0"/>
              </a:rPr>
              <a:t>" /&gt;</a:t>
            </a:r>
          </a:p>
          <a:p>
            <a:pPr marL="0" indent="0">
              <a:buNone/>
            </a:pPr>
            <a:r>
              <a:rPr lang="en-GB" sz="1600" b="0" kern="1200" cap="none" baseline="0" dirty="0">
                <a:solidFill>
                  <a:schemeClr val="tx2"/>
                </a:solidFill>
                <a:effectLst/>
                <a:latin typeface="Courier New" panose="02070309020205020404" pitchFamily="49" charset="0"/>
                <a:cs typeface="Courier New" panose="02070309020205020404" pitchFamily="49" charset="0"/>
              </a:rPr>
              <a:t>&lt;script type="text/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javascript</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br>
              <a:rPr lang="en-GB" sz="1600" b="0" kern="1200" cap="none" baseline="0">
                <a:solidFill>
                  <a:schemeClr val="tx2"/>
                </a:solidFill>
                <a:effectLst/>
                <a:latin typeface="Courier New" panose="02070309020205020404" pitchFamily="49" charset="0"/>
                <a:cs typeface="Courier New" panose="02070309020205020404" pitchFamily="49" charset="0"/>
              </a:rPr>
            </a:br>
            <a:r>
              <a:rPr lang="en-GB" sz="1600" b="0" kern="1200" cap="none" baseline="0">
                <a:solidFill>
                  <a:schemeClr val="tx2"/>
                </a:solidFill>
                <a:effectLst/>
                <a:latin typeface="Courier New" panose="02070309020205020404" pitchFamily="49" charset="0"/>
                <a:cs typeface="Courier New" panose="02070309020205020404" pitchFamily="49" charset="0"/>
              </a:rPr>
              <a:t>        src</a:t>
            </a:r>
            <a:r>
              <a:rPr lang="en-GB" sz="1600" b="0" kern="1200" cap="none" baseline="0" dirty="0">
                <a:solidFill>
                  <a:schemeClr val="tx2"/>
                </a:solidFill>
                <a:effectLst/>
                <a:latin typeface="Courier New" panose="02070309020205020404" pitchFamily="49" charset="0"/>
                <a:cs typeface="Courier New" panose="02070309020205020404" pitchFamily="49" charset="0"/>
              </a:rPr>
              <a:t>="https://</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code.jquery.com</a:t>
            </a:r>
            <a:r>
              <a:rPr lang="en-GB" sz="1600" b="0" kern="1200" cap="none" baseline="0" dirty="0">
                <a:solidFill>
                  <a:schemeClr val="tx2"/>
                </a:solidFill>
                <a:effectLst/>
                <a:latin typeface="Courier New" panose="02070309020205020404" pitchFamily="49" charset="0"/>
                <a:cs typeface="Courier New" panose="02070309020205020404" pitchFamily="49" charset="0"/>
              </a:rPr>
              <a:t>/jquery-3.3.1.js"&gt;&lt;/script&gt;</a:t>
            </a:r>
          </a:p>
          <a:p>
            <a:pPr marL="0" indent="0">
              <a:buNone/>
            </a:pPr>
            <a:r>
              <a:rPr lang="en-GB" sz="1600" b="0" kern="1200" cap="none" baseline="0" dirty="0">
                <a:solidFill>
                  <a:schemeClr val="tx2"/>
                </a:solidFill>
                <a:effectLst/>
                <a:latin typeface="Courier New" panose="02070309020205020404" pitchFamily="49" charset="0"/>
                <a:cs typeface="Courier New" panose="02070309020205020404" pitchFamily="49" charset="0"/>
              </a:rPr>
              <a:t>&lt;script type="text/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javascript</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br>
              <a:rPr lang="en-GB" sz="1600" b="0" kern="1200" cap="none" baseline="0">
                <a:solidFill>
                  <a:schemeClr val="tx2"/>
                </a:solidFill>
                <a:effectLst/>
                <a:latin typeface="Courier New" panose="02070309020205020404" pitchFamily="49" charset="0"/>
                <a:cs typeface="Courier New" panose="02070309020205020404" pitchFamily="49" charset="0"/>
              </a:rPr>
            </a:br>
            <a:r>
              <a:rPr lang="en-GB" sz="1600" b="0" kern="1200" cap="none" baseline="0">
                <a:solidFill>
                  <a:schemeClr val="tx2"/>
                </a:solidFill>
                <a:effectLst/>
                <a:latin typeface="Courier New" panose="02070309020205020404" pitchFamily="49" charset="0"/>
                <a:cs typeface="Courier New" panose="02070309020205020404" pitchFamily="49" charset="0"/>
              </a:rPr>
              <a:t>        src</a:t>
            </a:r>
            <a:r>
              <a:rPr lang="en-GB" sz="1600" b="0" kern="1200" cap="none" baseline="0" dirty="0">
                <a:solidFill>
                  <a:schemeClr val="tx2"/>
                </a:solidFill>
                <a:effectLst/>
                <a:latin typeface="Courier New" panose="02070309020205020404" pitchFamily="49" charset="0"/>
                <a:cs typeface="Courier New" panose="02070309020205020404" pitchFamily="49" charset="0"/>
              </a:rPr>
              <a:t>="https://</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cdnjs.cloudflare.com</a:t>
            </a:r>
            <a:r>
              <a:rPr lang="en-GB" sz="1600" b="0" kern="1200" cap="none" baseline="0" dirty="0">
                <a:solidFill>
                  <a:schemeClr val="tx2"/>
                </a:solidFill>
                <a:effectLst/>
                <a:latin typeface="Courier New" panose="02070309020205020404" pitchFamily="49" charset="0"/>
                <a:cs typeface="Courier New" panose="02070309020205020404" pitchFamily="49" charset="0"/>
              </a:rPr>
              <a:t>/ajax/libs</a:t>
            </a:r>
            <a:br>
              <a:rPr lang="en-GB" sz="1600" b="0" kern="1200" cap="none" baseline="0" dirty="0">
                <a:solidFill>
                  <a:schemeClr val="tx2"/>
                </a:solidFill>
                <a:effectLst/>
                <a:latin typeface="Courier New" panose="02070309020205020404" pitchFamily="49" charset="0"/>
                <a:cs typeface="Courier New" panose="02070309020205020404" pitchFamily="49" charset="0"/>
              </a:rPr>
            </a:br>
            <a:r>
              <a:rPr lang="en-GB" sz="1600" b="0" kern="1200" cap="none" baseline="0" dirty="0">
                <a:solidFill>
                  <a:schemeClr val="tx2"/>
                </a:solidFill>
                <a:effectLst/>
                <a:latin typeface="Courier New" panose="02070309020205020404" pitchFamily="49" charset="0"/>
                <a:cs typeface="Courier New" panose="02070309020205020404" pitchFamily="49" charset="0"/>
              </a:rPr>
              <a: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pivottable</a:t>
            </a:r>
            <a:r>
              <a:rPr lang="en-GB" sz="1600" b="0" kern="1200" cap="none" baseline="0" dirty="0">
                <a:solidFill>
                  <a:schemeClr val="tx2"/>
                </a:solidFill>
                <a:effectLst/>
                <a:latin typeface="Courier New" panose="02070309020205020404" pitchFamily="49" charset="0"/>
                <a:cs typeface="Courier New" panose="02070309020205020404" pitchFamily="49" charset="0"/>
              </a:rPr>
              <a:t>/2.23.0/</a:t>
            </a:r>
            <a:r>
              <a:rPr lang="en-GB" sz="1600" b="1" kern="1200" cap="none" baseline="0" dirty="0" err="1">
                <a:solidFill>
                  <a:schemeClr val="tx2"/>
                </a:solidFill>
                <a:effectLst/>
                <a:latin typeface="Courier New" panose="02070309020205020404" pitchFamily="49" charset="0"/>
                <a:cs typeface="Courier New" panose="02070309020205020404" pitchFamily="49" charset="0"/>
              </a:rPr>
              <a:t>pivot.min.</a:t>
            </a:r>
            <a:r>
              <a:rPr lang="en-GB" sz="1600" b="1" kern="1200" cap="none" baseline="0" dirty="0" err="1">
                <a:solidFill>
                  <a:schemeClr val="tx2"/>
                </a:solidFill>
                <a:effectLst/>
                <a:highlight>
                  <a:srgbClr val="FFFF00"/>
                </a:highlight>
                <a:latin typeface="Courier New" panose="02070309020205020404" pitchFamily="49" charset="0"/>
                <a:cs typeface="Courier New" panose="02070309020205020404" pitchFamily="49" charset="0"/>
              </a:rPr>
              <a:t>js</a:t>
            </a:r>
            <a:r>
              <a:rPr lang="en-GB" sz="1600" b="0" kern="1200" cap="none" baseline="0" dirty="0">
                <a:solidFill>
                  <a:schemeClr val="tx2"/>
                </a:solidFill>
                <a:effectLst/>
                <a:latin typeface="Courier New" panose="02070309020205020404" pitchFamily="49" charset="0"/>
                <a:cs typeface="Courier New" panose="02070309020205020404" pitchFamily="49" charset="0"/>
              </a:rPr>
              <a:t>"&gt;&lt;/script&gt;</a:t>
            </a:r>
          </a:p>
          <a:p>
            <a:pPr marL="0" indent="0">
              <a:buNone/>
            </a:pPr>
            <a:r>
              <a:rPr lang="en-GB" sz="1600" b="0" kern="1200" cap="none" baseline="0" dirty="0">
                <a:solidFill>
                  <a:schemeClr val="tx2"/>
                </a:solidFill>
                <a:effectLst/>
                <a:latin typeface="Courier New" panose="02070309020205020404" pitchFamily="49" charset="0"/>
                <a:cs typeface="Courier New" panose="02070309020205020404" pitchFamily="49" charset="0"/>
              </a:rPr>
              <a:t>&lt;script type="text/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javascript</a:t>
            </a:r>
            <a:r>
              <a:rPr lang="en-GB" sz="1600" b="0" kern="1200" cap="none" baseline="0" dirty="0">
                <a:solidFill>
                  <a:schemeClr val="tx2"/>
                </a:solidFill>
                <a:effectLst/>
                <a:latin typeface="Courier New" panose="02070309020205020404" pitchFamily="49" charset="0"/>
                <a:cs typeface="Courier New" panose="02070309020205020404" pitchFamily="49" charset="0"/>
              </a:rPr>
              <a:t>”</a:t>
            </a:r>
            <a:br>
              <a:rPr lang="en-GB" sz="1600" b="0" kern="1200" cap="none" baseline="0">
                <a:solidFill>
                  <a:schemeClr val="tx2"/>
                </a:solidFill>
                <a:effectLst/>
                <a:latin typeface="Courier New" panose="02070309020205020404" pitchFamily="49" charset="0"/>
                <a:cs typeface="Courier New" panose="02070309020205020404" pitchFamily="49" charset="0"/>
              </a:rPr>
            </a:br>
            <a:r>
              <a:rPr lang="en-GB" sz="1600" b="0" kern="1200" cap="none" baseline="0">
                <a:solidFill>
                  <a:schemeClr val="tx2"/>
                </a:solidFill>
                <a:effectLst/>
                <a:latin typeface="Courier New" panose="02070309020205020404" pitchFamily="49" charset="0"/>
                <a:cs typeface="Courier New" panose="02070309020205020404" pitchFamily="49" charset="0"/>
              </a:rPr>
              <a:t>        src</a:t>
            </a:r>
            <a:r>
              <a:rPr lang="en-GB" sz="1600" b="0" kern="1200" cap="none" baseline="0" dirty="0">
                <a:solidFill>
                  <a:schemeClr val="tx2"/>
                </a:solidFill>
                <a:effectLst/>
                <a:latin typeface="Courier New" panose="02070309020205020404" pitchFamily="49" charset="0"/>
                <a:cs typeface="Courier New" panose="02070309020205020404" pitchFamily="49" charset="0"/>
              </a:rPr>
              <a:t>="https://</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cdnjs.cloudflare.com</a:t>
            </a:r>
            <a:r>
              <a:rPr lang="en-GB" sz="1600" b="0" kern="1200" cap="none" baseline="0" dirty="0">
                <a:solidFill>
                  <a:schemeClr val="tx2"/>
                </a:solidFill>
                <a:effectLst/>
                <a:latin typeface="Courier New" panose="02070309020205020404" pitchFamily="49" charset="0"/>
                <a:cs typeface="Courier New" panose="02070309020205020404" pitchFamily="49" charset="0"/>
              </a:rPr>
              <a:t>/ajax/</a:t>
            </a:r>
            <a:br>
              <a:rPr lang="en-GB" sz="1600" b="0" kern="1200" cap="none" baseline="0" dirty="0">
                <a:solidFill>
                  <a:schemeClr val="tx2"/>
                </a:solidFill>
                <a:effectLst/>
                <a:latin typeface="Courier New" panose="02070309020205020404" pitchFamily="49" charset="0"/>
                <a:cs typeface="Courier New" panose="02070309020205020404" pitchFamily="49" charset="0"/>
              </a:rPr>
            </a:br>
            <a:r>
              <a:rPr lang="en-GB" sz="1600" b="0" kern="1200" cap="none" baseline="0" dirty="0">
                <a:solidFill>
                  <a:schemeClr val="tx2"/>
                </a:solidFill>
                <a:effectLst/>
                <a:latin typeface="Courier New" panose="02070309020205020404" pitchFamily="49" charset="0"/>
                <a:cs typeface="Courier New" panose="02070309020205020404" pitchFamily="49" charset="0"/>
              </a:rPr>
              <a:t>libs/</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jqueryui</a:t>
            </a:r>
            <a:r>
              <a:rPr lang="en-GB" sz="1600" b="0" kern="1200" cap="none" baseline="0" dirty="0">
                <a:solidFill>
                  <a:schemeClr val="tx2"/>
                </a:solidFill>
                <a:effectLst/>
                <a:latin typeface="Courier New" panose="02070309020205020404" pitchFamily="49" charset="0"/>
                <a:cs typeface="Courier New" panose="02070309020205020404" pitchFamily="49" charset="0"/>
              </a:rPr>
              <a:t>/1.11.4/</a:t>
            </a:r>
            <a:r>
              <a:rPr lang="en-GB" sz="1600" b="1" kern="1200" cap="none" baseline="0" dirty="0" err="1">
                <a:solidFill>
                  <a:schemeClr val="tx2"/>
                </a:solidFill>
                <a:effectLst/>
                <a:latin typeface="Courier New" panose="02070309020205020404" pitchFamily="49" charset="0"/>
                <a:cs typeface="Courier New" panose="02070309020205020404" pitchFamily="49" charset="0"/>
              </a:rPr>
              <a:t>jquery-ui.min.</a:t>
            </a:r>
            <a:r>
              <a:rPr lang="en-GB" sz="1600" b="1" kern="1200" cap="none" baseline="0" dirty="0" err="1">
                <a:solidFill>
                  <a:schemeClr val="tx2"/>
                </a:solidFill>
                <a:effectLst/>
                <a:highlight>
                  <a:srgbClr val="FFFF00"/>
                </a:highlight>
                <a:latin typeface="Courier New" panose="02070309020205020404" pitchFamily="49" charset="0"/>
                <a:cs typeface="Courier New" panose="02070309020205020404" pitchFamily="49" charset="0"/>
              </a:rPr>
              <a:t>js</a:t>
            </a:r>
            <a:r>
              <a:rPr lang="en-GB" sz="1600" b="0" kern="1200" cap="none" baseline="0" dirty="0">
                <a:solidFill>
                  <a:schemeClr val="tx2"/>
                </a:solidFill>
                <a:effectLst/>
                <a:latin typeface="Courier New" panose="02070309020205020404" pitchFamily="49" charset="0"/>
                <a:cs typeface="Courier New" panose="02070309020205020404" pitchFamily="49" charset="0"/>
              </a:rPr>
              <a:t>"&gt;&lt;/script&gt;</a:t>
            </a:r>
            <a:endParaRPr lang="en-US" sz="16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549B3212-AB1A-4343-A7E0-FC8DCCB85F41}"/>
              </a:ext>
            </a:extLst>
          </p:cNvPr>
          <p:cNvSpPr/>
          <p:nvPr/>
        </p:nvSpPr>
        <p:spPr>
          <a:xfrm>
            <a:off x="0" y="0"/>
            <a:ext cx="2739211" cy="307777"/>
          </a:xfrm>
          <a:prstGeom prst="rect">
            <a:avLst/>
          </a:prstGeom>
        </p:spPr>
        <p:txBody>
          <a:bodyPr wrap="none">
            <a:spAutoFit/>
          </a:bodyPr>
          <a:lstStyle/>
          <a:p>
            <a:r>
              <a:rPr lang="en-US" sz="1400" dirty="0">
                <a:hlinkClick r:id="rId3"/>
              </a:rPr>
              <a:t>https://pivottable.js.org/examples/</a:t>
            </a:r>
            <a:r>
              <a:rPr lang="en-US" sz="1400" dirty="0"/>
              <a:t> </a:t>
            </a:r>
          </a:p>
        </p:txBody>
      </p:sp>
    </p:spTree>
    <p:extLst>
      <p:ext uri="{BB962C8B-B14F-4D97-AF65-F5344CB8AC3E}">
        <p14:creationId xmlns:p14="http://schemas.microsoft.com/office/powerpoint/2010/main" val="22429923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28BAB-1A90-9F47-9680-DD01E6C1C923}"/>
              </a:ext>
            </a:extLst>
          </p:cNvPr>
          <p:cNvSpPr>
            <a:spLocks noGrp="1"/>
          </p:cNvSpPr>
          <p:nvPr>
            <p:ph type="title"/>
          </p:nvPr>
        </p:nvSpPr>
        <p:spPr/>
        <p:txBody>
          <a:bodyPr/>
          <a:lstStyle/>
          <a:p>
            <a:r>
              <a:rPr lang="en-US" dirty="0" err="1"/>
              <a:t>Javascript</a:t>
            </a:r>
            <a:r>
              <a:rPr lang="en-US" dirty="0"/>
              <a:t> code</a:t>
            </a:r>
          </a:p>
        </p:txBody>
      </p:sp>
      <p:sp>
        <p:nvSpPr>
          <p:cNvPr id="3" name="Text Placeholder 2">
            <a:extLst>
              <a:ext uri="{FF2B5EF4-FFF2-40B4-BE49-F238E27FC236}">
                <a16:creationId xmlns:a16="http://schemas.microsoft.com/office/drawing/2014/main" id="{61FA4B33-2D52-574A-9C7A-6DFB5E6978C1}"/>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5EB81B3F-3012-B748-AE95-A0FDC48D7C71}"/>
              </a:ext>
            </a:extLst>
          </p:cNvPr>
          <p:cNvSpPr>
            <a:spLocks noGrp="1"/>
          </p:cNvSpPr>
          <p:nvPr>
            <p:ph sz="quarter" idx="11"/>
          </p:nvPr>
        </p:nvSpPr>
        <p:spPr>
          <a:xfrm>
            <a:off x="626364" y="1016459"/>
            <a:ext cx="7891272" cy="3642853"/>
          </a:xfrm>
        </p:spPr>
        <p:txBody>
          <a:bodyPr>
            <a:normAutofit fontScale="55000" lnSpcReduction="20000"/>
          </a:bodyPr>
          <a:lstStyle/>
          <a:p>
            <a:pPr marL="0" indent="0">
              <a:lnSpc>
                <a:spcPct val="120000"/>
              </a:lnSpc>
              <a:buNone/>
            </a:pPr>
            <a:r>
              <a:rPr lang="en-GB" sz="2800" b="0" kern="1200" cap="none" baseline="0" dirty="0">
                <a:solidFill>
                  <a:schemeClr val="tx2"/>
                </a:solidFill>
                <a:effectLst/>
                <a:latin typeface="Courier New" panose="02070309020205020404" pitchFamily="49" charset="0"/>
                <a:cs typeface="Courier New" panose="02070309020205020404" pitchFamily="49" charset="0"/>
              </a:rPr>
              <a:t>$(document).ready(function(){</a:t>
            </a:r>
          </a:p>
          <a:p>
            <a:pPr marL="0" indent="0">
              <a:lnSpc>
                <a:spcPct val="120000"/>
              </a:lnSpc>
              <a:buNone/>
            </a:pP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0" kern="1200" cap="none" baseline="0" dirty="0">
                <a:solidFill>
                  <a:schemeClr val="tx2"/>
                </a:solidFill>
                <a:effectLst/>
                <a:latin typeface="Courier New" panose="02070309020205020404" pitchFamily="49" charset="0"/>
                <a:cs typeface="Courier New" panose="02070309020205020404" pitchFamily="49" charset="0"/>
              </a:rPr>
              <a:t>$.ajax</a:t>
            </a:r>
            <a:r>
              <a:rPr lang="en-GB" sz="2800" b="0" kern="1200" cap="none" baseline="0" dirty="0">
                <a:solidFill>
                  <a:schemeClr val="accent6"/>
                </a:solidFill>
                <a:effectLst/>
                <a:latin typeface="Courier New" panose="02070309020205020404" pitchFamily="49" charset="0"/>
                <a:cs typeface="Courier New" panose="02070309020205020404" pitchFamily="49" charset="0"/>
              </a:rPr>
              <a:t>({</a:t>
            </a:r>
            <a:br>
              <a:rPr lang="en-GB" sz="2800" b="0" kern="1200" cap="none" baseline="0">
                <a:solidFill>
                  <a:schemeClr val="tx2"/>
                </a:solidFill>
                <a:effectLst/>
                <a:latin typeface="Courier New" panose="02070309020205020404" pitchFamily="49" charset="0"/>
                <a:cs typeface="Courier New" panose="02070309020205020404" pitchFamily="49" charset="0"/>
              </a:rPr>
            </a:b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1" kern="1200" cap="none" baseline="0">
                <a:solidFill>
                  <a:schemeClr val="accent6"/>
                </a:solidFill>
                <a:effectLst/>
                <a:latin typeface="Courier New" panose="02070309020205020404" pitchFamily="49" charset="0"/>
                <a:cs typeface="Courier New" panose="02070309020205020404" pitchFamily="49" charset="0"/>
              </a:rPr>
              <a:t>url</a:t>
            </a:r>
            <a:r>
              <a:rPr lang="en-GB" sz="2800" b="0" kern="1200" cap="none" baseline="0" dirty="0">
                <a:solidFill>
                  <a:schemeClr val="tx2"/>
                </a:solidFill>
                <a:effectLst/>
                <a:latin typeface="Courier New" panose="02070309020205020404" pitchFamily="49" charset="0"/>
                <a:cs typeface="Courier New" panose="02070309020205020404" pitchFamily="49" charset="0"/>
              </a:rPr>
              <a:t>: "http://d351tq92/</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SASStoredProcess</a:t>
            </a:r>
            <a:r>
              <a:rPr lang="en-GB" sz="2800" b="0" kern="1200" cap="none" baseline="0" dirty="0">
                <a:solidFill>
                  <a:schemeClr val="tx2"/>
                </a:solidFill>
                <a:effectLst/>
                <a:latin typeface="Courier New" panose="02070309020205020404" pitchFamily="49" charset="0"/>
                <a:cs typeface="Courier New" panose="02070309020205020404" pitchFamily="49" charset="0"/>
              </a:rPr>
              <a:t>/</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do?_program</a:t>
            </a:r>
            <a:r>
              <a:rPr lang="en-GB" sz="2800" b="0" kern="1200" cap="none" baseline="0" dirty="0">
                <a:solidFill>
                  <a:schemeClr val="tx2"/>
                </a:solidFill>
                <a:effectLst/>
                <a:latin typeface="Courier New" panose="02070309020205020404" pitchFamily="49" charset="0"/>
                <a:cs typeface="Courier New" panose="02070309020205020404" pitchFamily="49" charset="0"/>
              </a:rPr>
              <a:t>=/</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User+Folders</a:t>
            </a:r>
            <a:r>
              <a:rPr lang="en-GB" sz="2800" b="0" kern="1200" cap="none" baseline="0" dirty="0">
                <a:solidFill>
                  <a:schemeClr val="tx2"/>
                </a:solidFill>
                <a:effectLst/>
                <a:latin typeface="Courier New" panose="02070309020205020404" pitchFamily="49" charset="0"/>
                <a:cs typeface="Courier New" panose="02070309020205020404" pitchFamily="49" charset="0"/>
              </a:rPr>
              <a:t>/</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phil</a:t>
            </a:r>
            <a:r>
              <a:rPr lang="en-GB" sz="2800" b="0" kern="1200" cap="none" baseline="0" dirty="0">
                <a:solidFill>
                  <a:schemeClr val="tx2"/>
                </a:solidFill>
                <a:effectLst/>
                <a:latin typeface="Courier New" panose="02070309020205020404" pitchFamily="49" charset="0"/>
                <a:cs typeface="Courier New" panose="02070309020205020404" pitchFamily="49" charset="0"/>
              </a:rPr>
              <a:t>/</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My+Folder</a:t>
            </a:r>
            <a:r>
              <a:rPr lang="en-GB" sz="2800" b="0" kern="1200" cap="none" baseline="0" dirty="0">
                <a:solidFill>
                  <a:schemeClr val="tx2"/>
                </a:solidFill>
                <a:effectLst/>
                <a:latin typeface="Courier New" panose="02070309020205020404" pitchFamily="49" charset="0"/>
                <a:cs typeface="Courier New" panose="02070309020205020404" pitchFamily="49" charset="0"/>
              </a:rPr>
              <a:t>/example7",</a:t>
            </a:r>
            <a:br>
              <a:rPr lang="en-GB" sz="2800" b="0" kern="1200" cap="none" baseline="0">
                <a:solidFill>
                  <a:schemeClr val="tx2"/>
                </a:solidFill>
                <a:effectLst/>
                <a:latin typeface="Courier New" panose="02070309020205020404" pitchFamily="49" charset="0"/>
                <a:cs typeface="Courier New" panose="02070309020205020404" pitchFamily="49" charset="0"/>
              </a:rPr>
            </a:b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1" kern="1200" cap="none" baseline="0">
                <a:solidFill>
                  <a:schemeClr val="accent6"/>
                </a:solidFill>
                <a:effectLst/>
                <a:latin typeface="Courier New" panose="02070309020205020404" pitchFamily="49" charset="0"/>
                <a:cs typeface="Courier New" panose="02070309020205020404" pitchFamily="49" charset="0"/>
              </a:rPr>
              <a:t>dataType</a:t>
            </a:r>
            <a:r>
              <a:rPr lang="en-GB" sz="2800" b="0" kern="1200" cap="none" baseline="0" dirty="0">
                <a:solidFill>
                  <a:schemeClr val="tx2"/>
                </a:solidFill>
                <a:effectLst/>
                <a:latin typeface="Courier New" panose="02070309020205020404" pitchFamily="49" charset="0"/>
                <a:cs typeface="Courier New" panose="02070309020205020404" pitchFamily="49" charset="0"/>
              </a:rPr>
              <a:t>: "</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json</a:t>
            </a:r>
            <a:r>
              <a:rPr lang="en-GB" sz="2800" b="0" kern="1200" cap="none" baseline="0" dirty="0">
                <a:solidFill>
                  <a:schemeClr val="tx2"/>
                </a:solidFill>
                <a:effectLst/>
                <a:latin typeface="Courier New" panose="02070309020205020404" pitchFamily="49" charset="0"/>
                <a:cs typeface="Courier New" panose="02070309020205020404" pitchFamily="49" charset="0"/>
              </a:rPr>
              <a:t>",</a:t>
            </a:r>
            <a:br>
              <a:rPr lang="en-GB" sz="2800" b="0" kern="1200" cap="none" baseline="0">
                <a:solidFill>
                  <a:schemeClr val="tx2"/>
                </a:solidFill>
                <a:effectLst/>
                <a:latin typeface="Courier New" panose="02070309020205020404" pitchFamily="49" charset="0"/>
                <a:cs typeface="Courier New" panose="02070309020205020404" pitchFamily="49" charset="0"/>
              </a:rPr>
            </a:b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1" kern="1200" cap="none" baseline="0">
                <a:solidFill>
                  <a:schemeClr val="accent6"/>
                </a:solidFill>
                <a:effectLst/>
                <a:latin typeface="Courier New" panose="02070309020205020404" pitchFamily="49" charset="0"/>
                <a:cs typeface="Courier New" panose="02070309020205020404" pitchFamily="49" charset="0"/>
              </a:rPr>
              <a:t>success</a:t>
            </a:r>
            <a:r>
              <a:rPr lang="en-GB" sz="2800" b="0" kern="1200" cap="none" baseline="0" dirty="0">
                <a:solidFill>
                  <a:schemeClr val="tx2"/>
                </a:solidFill>
                <a:effectLst/>
                <a:latin typeface="Courier New" panose="02070309020205020404" pitchFamily="49" charset="0"/>
                <a:cs typeface="Courier New" panose="02070309020205020404" pitchFamily="49" charset="0"/>
              </a:rPr>
              <a:t>: function (</a:t>
            </a:r>
            <a:r>
              <a:rPr lang="en-GB" sz="2800" b="0" kern="1200" cap="none" baseline="0" dirty="0" err="1">
                <a:solidFill>
                  <a:srgbClr val="FF0000"/>
                </a:solidFill>
                <a:effectLst/>
                <a:latin typeface="Courier New" panose="02070309020205020404" pitchFamily="49" charset="0"/>
                <a:cs typeface="Courier New" panose="02070309020205020404" pitchFamily="49" charset="0"/>
              </a:rPr>
              <a:t>data_from_stp</a:t>
            </a:r>
            <a:r>
              <a:rPr lang="en-GB" sz="2800" b="0" kern="1200" cap="none" baseline="0" dirty="0">
                <a:solidFill>
                  <a:schemeClr val="tx2"/>
                </a:solidFill>
                <a:effectLst/>
                <a:latin typeface="Courier New" panose="02070309020205020404" pitchFamily="49" charset="0"/>
                <a:cs typeface="Courier New" panose="02070309020205020404" pitchFamily="49" charset="0"/>
              </a:rPr>
              <a:t>) </a:t>
            </a:r>
            <a:r>
              <a:rPr lang="en-GB" sz="2800" b="0" kern="1200" cap="none" baseline="0" dirty="0">
                <a:solidFill>
                  <a:srgbClr val="FF0000"/>
                </a:solidFill>
                <a:effectLst/>
                <a:latin typeface="Courier New" panose="02070309020205020404" pitchFamily="49" charset="0"/>
                <a:cs typeface="Courier New" panose="02070309020205020404" pitchFamily="49" charset="0"/>
              </a:rPr>
              <a:t>{</a:t>
            </a:r>
            <a:br>
              <a:rPr lang="en-GB" sz="2800" b="0" kern="1200" cap="none" baseline="0">
                <a:solidFill>
                  <a:schemeClr val="tx2"/>
                </a:solidFill>
                <a:effectLst/>
                <a:latin typeface="Courier New" panose="02070309020205020404" pitchFamily="49" charset="0"/>
                <a:cs typeface="Courier New" panose="02070309020205020404" pitchFamily="49" charset="0"/>
              </a:rPr>
            </a:b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console.log</a:t>
            </a:r>
            <a:r>
              <a:rPr lang="en-GB" sz="2800" b="0" kern="1200" cap="none" baseline="0" dirty="0">
                <a:solidFill>
                  <a:schemeClr val="tx2"/>
                </a:solidFill>
                <a:effectLst/>
                <a:latin typeface="Courier New" panose="02070309020205020404" pitchFamily="49" charset="0"/>
                <a:cs typeface="Courier New" panose="02070309020205020404" pitchFamily="49" charset="0"/>
              </a:rPr>
              <a:t>("SUCCESS:");</a:t>
            </a:r>
            <a:br>
              <a:rPr lang="en-GB" sz="2800" b="0" kern="1200" cap="none" baseline="0">
                <a:solidFill>
                  <a:schemeClr val="tx2"/>
                </a:solidFill>
                <a:effectLst/>
                <a:latin typeface="Courier New" panose="02070309020205020404" pitchFamily="49" charset="0"/>
                <a:cs typeface="Courier New" panose="02070309020205020404" pitchFamily="49" charset="0"/>
              </a:rPr>
            </a:b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console.log</a:t>
            </a:r>
            <a:r>
              <a:rPr lang="en-GB" sz="2800" b="0" kern="1200" cap="none" baseline="0" dirty="0">
                <a:solidFill>
                  <a:schemeClr val="tx2"/>
                </a:solidFill>
                <a:effectLst/>
                <a:latin typeface="Courier New" panose="02070309020205020404" pitchFamily="49" charset="0"/>
                <a:cs typeface="Courier New" panose="02070309020205020404" pitchFamily="49" charset="0"/>
              </a:rPr>
              <a:t>(</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data_from_stp</a:t>
            </a:r>
            <a:r>
              <a:rPr lang="en-GB" sz="2800" b="0" kern="1200" cap="none" baseline="0" dirty="0">
                <a:solidFill>
                  <a:schemeClr val="tx2"/>
                </a:solidFill>
                <a:effectLst/>
                <a:latin typeface="Courier New" panose="02070309020205020404" pitchFamily="49" charset="0"/>
                <a:cs typeface="Courier New" panose="02070309020205020404" pitchFamily="49" charset="0"/>
              </a:rPr>
              <a:t>);</a:t>
            </a:r>
            <a:br>
              <a:rPr lang="en-GB" sz="2800" b="0" kern="1200" cap="none" baseline="0">
                <a:solidFill>
                  <a:schemeClr val="tx2"/>
                </a:solidFill>
                <a:effectLst/>
                <a:latin typeface="Courier New" panose="02070309020205020404" pitchFamily="49" charset="0"/>
                <a:cs typeface="Courier New" panose="02070309020205020404" pitchFamily="49" charset="0"/>
              </a:rPr>
            </a:b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1" kern="1200" cap="none" baseline="0" dirty="0">
                <a:solidFill>
                  <a:schemeClr val="tx2"/>
                </a:solidFill>
                <a:effectLst/>
                <a:latin typeface="Courier New" panose="02070309020205020404" pitchFamily="49" charset="0"/>
                <a:cs typeface="Courier New" panose="02070309020205020404" pitchFamily="49" charset="0"/>
              </a:rPr>
              <a:t>$("#table1").</a:t>
            </a:r>
            <a:r>
              <a:rPr lang="en-GB" sz="2800" b="1" kern="1200" cap="none" baseline="0" dirty="0" err="1">
                <a:solidFill>
                  <a:schemeClr val="tx2"/>
                </a:solidFill>
                <a:effectLst/>
                <a:latin typeface="Courier New" panose="02070309020205020404" pitchFamily="49" charset="0"/>
                <a:cs typeface="Courier New" panose="02070309020205020404" pitchFamily="49" charset="0"/>
              </a:rPr>
              <a:t>pivotUI</a:t>
            </a:r>
            <a:r>
              <a:rPr lang="en-GB" sz="2800" b="1" kern="1200" cap="none" baseline="0" dirty="0">
                <a:solidFill>
                  <a:schemeClr val="tx2"/>
                </a:solidFill>
                <a:effectLst/>
                <a:latin typeface="Courier New" panose="02070309020205020404" pitchFamily="49" charset="0"/>
                <a:cs typeface="Courier New" panose="02070309020205020404" pitchFamily="49" charset="0"/>
              </a:rPr>
              <a:t>(</a:t>
            </a:r>
            <a:r>
              <a:rPr lang="en-GB" sz="2800" b="1" kern="1200" cap="none" baseline="0" dirty="0" err="1">
                <a:solidFill>
                  <a:srgbClr val="FF0000"/>
                </a:solidFill>
                <a:effectLst/>
                <a:latin typeface="Courier New" panose="02070309020205020404" pitchFamily="49" charset="0"/>
                <a:cs typeface="Courier New" panose="02070309020205020404" pitchFamily="49" charset="0"/>
              </a:rPr>
              <a:t>data_from_stp</a:t>
            </a:r>
            <a:r>
              <a:rPr lang="en-GB" sz="2800" b="1" kern="1200" cap="none" baseline="0" dirty="0">
                <a:solidFill>
                  <a:schemeClr val="tx2"/>
                </a:solidFill>
                <a:effectLst/>
                <a:latin typeface="Courier New" panose="02070309020205020404" pitchFamily="49" charset="0"/>
                <a:cs typeface="Courier New" panose="02070309020205020404" pitchFamily="49" charset="0"/>
              </a:rPr>
              <a:t>['</a:t>
            </a:r>
            <a:r>
              <a:rPr lang="en-GB" sz="2800" b="1" kern="1200" cap="none" baseline="0" dirty="0" err="1">
                <a:solidFill>
                  <a:schemeClr val="tx2"/>
                </a:solidFill>
                <a:effectLst/>
                <a:latin typeface="Courier New" panose="02070309020205020404" pitchFamily="49" charset="0"/>
                <a:cs typeface="Courier New" panose="02070309020205020404" pitchFamily="49" charset="0"/>
              </a:rPr>
              <a:t>sashelp.orsales</a:t>
            </a:r>
            <a:r>
              <a:rPr lang="en-GB" sz="2800" b="1" kern="1200" cap="none" baseline="0" dirty="0">
                <a:solidFill>
                  <a:schemeClr val="tx2"/>
                </a:solidFill>
                <a:effectLst/>
                <a:latin typeface="Courier New" panose="02070309020205020404" pitchFamily="49" charset="0"/>
                <a:cs typeface="Courier New" panose="02070309020205020404" pitchFamily="49" charset="0"/>
              </a:rPr>
              <a:t>']) ;</a:t>
            </a:r>
            <a:br>
              <a:rPr lang="en-GB" sz="2800" b="1" kern="1200" cap="none" baseline="0">
                <a:solidFill>
                  <a:schemeClr val="tx2"/>
                </a:solidFill>
                <a:effectLst/>
                <a:latin typeface="Courier New" panose="02070309020205020404" pitchFamily="49" charset="0"/>
                <a:cs typeface="Courier New" panose="02070309020205020404" pitchFamily="49" charset="0"/>
              </a:rPr>
            </a:br>
            <a:r>
              <a:rPr lang="en-GB" sz="2800" b="1" kern="1200" cap="none" baseline="0">
                <a:solidFill>
                  <a:schemeClr val="tx2"/>
                </a:solidFill>
                <a:effectLst/>
                <a:latin typeface="Courier New" panose="02070309020205020404" pitchFamily="49" charset="0"/>
                <a:cs typeface="Courier New" panose="02070309020205020404" pitchFamily="49" charset="0"/>
              </a:rPr>
              <a:t>         </a:t>
            </a:r>
            <a:r>
              <a:rPr lang="en-GB" sz="2800" b="1" kern="1200" cap="none" baseline="0" dirty="0">
                <a:solidFill>
                  <a:schemeClr val="tx2"/>
                </a:solidFill>
                <a:effectLst/>
                <a:latin typeface="Courier New" panose="02070309020205020404" pitchFamily="49" charset="0"/>
                <a:cs typeface="Courier New" panose="02070309020205020404" pitchFamily="49" charset="0"/>
              </a:rPr>
              <a:t>$("#table2").</a:t>
            </a:r>
            <a:r>
              <a:rPr lang="en-GB" sz="2800" b="1" kern="1200" cap="none" baseline="0" dirty="0" err="1">
                <a:solidFill>
                  <a:schemeClr val="tx2"/>
                </a:solidFill>
                <a:effectLst/>
                <a:latin typeface="Courier New" panose="02070309020205020404" pitchFamily="49" charset="0"/>
                <a:cs typeface="Courier New" panose="02070309020205020404" pitchFamily="49" charset="0"/>
              </a:rPr>
              <a:t>pivotUI</a:t>
            </a:r>
            <a:r>
              <a:rPr lang="en-GB" sz="2800" b="1" kern="1200" cap="none" baseline="0" dirty="0">
                <a:solidFill>
                  <a:schemeClr val="tx2"/>
                </a:solidFill>
                <a:effectLst/>
                <a:latin typeface="Courier New" panose="02070309020205020404" pitchFamily="49" charset="0"/>
                <a:cs typeface="Courier New" panose="02070309020205020404" pitchFamily="49" charset="0"/>
              </a:rPr>
              <a:t>(</a:t>
            </a:r>
            <a:r>
              <a:rPr lang="en-GB" sz="2800" b="1" kern="1200" cap="none" baseline="0" dirty="0" err="1">
                <a:solidFill>
                  <a:srgbClr val="FF0000"/>
                </a:solidFill>
                <a:effectLst/>
                <a:latin typeface="Courier New" panose="02070309020205020404" pitchFamily="49" charset="0"/>
                <a:cs typeface="Courier New" panose="02070309020205020404" pitchFamily="49" charset="0"/>
              </a:rPr>
              <a:t>data_from_stp</a:t>
            </a:r>
            <a:r>
              <a:rPr lang="en-GB" sz="2800" b="1" kern="1200" cap="none" baseline="0" dirty="0">
                <a:solidFill>
                  <a:schemeClr val="tx2"/>
                </a:solidFill>
                <a:effectLst/>
                <a:latin typeface="Courier New" panose="02070309020205020404" pitchFamily="49" charset="0"/>
                <a:cs typeface="Courier New" panose="02070309020205020404" pitchFamily="49" charset="0"/>
              </a:rPr>
              <a:t>['</a:t>
            </a:r>
            <a:r>
              <a:rPr lang="en-GB" sz="2800" b="1" kern="1200" cap="none" baseline="0" dirty="0" err="1">
                <a:solidFill>
                  <a:schemeClr val="tx2"/>
                </a:solidFill>
                <a:effectLst/>
                <a:latin typeface="Courier New" panose="02070309020205020404" pitchFamily="49" charset="0"/>
                <a:cs typeface="Courier New" panose="02070309020205020404" pitchFamily="49" charset="0"/>
              </a:rPr>
              <a:t>sashelp.snacks</a:t>
            </a:r>
            <a:r>
              <a:rPr lang="en-GB" sz="2800" b="1" kern="1200" cap="none" baseline="0" dirty="0">
                <a:solidFill>
                  <a:schemeClr val="tx2"/>
                </a:solidFill>
                <a:effectLst/>
                <a:latin typeface="Courier New" panose="02070309020205020404" pitchFamily="49" charset="0"/>
                <a:cs typeface="Courier New" panose="02070309020205020404" pitchFamily="49" charset="0"/>
              </a:rPr>
              <a:t>']) ;</a:t>
            </a:r>
            <a:br>
              <a:rPr lang="en-GB">
                <a:latin typeface="Courier New" panose="02070309020205020404" pitchFamily="49" charset="0"/>
                <a:cs typeface="Courier New" panose="02070309020205020404" pitchFamily="49" charset="0"/>
              </a:rPr>
            </a:br>
            <a:r>
              <a:rPr lang="en-GB">
                <a:latin typeface="Courier New" panose="02070309020205020404" pitchFamily="49" charset="0"/>
                <a:cs typeface="Courier New" panose="02070309020205020404" pitchFamily="49" charset="0"/>
              </a:rPr>
              <a:t>      </a:t>
            </a:r>
            <a:r>
              <a:rPr lang="en-GB" sz="2800" b="0" kern="1200" cap="none" baseline="0">
                <a:solidFill>
                  <a:srgbClr val="FF0000"/>
                </a:solidFill>
                <a:effectLst/>
                <a:latin typeface="Courier New" panose="02070309020205020404" pitchFamily="49" charset="0"/>
                <a:cs typeface="Courier New" panose="02070309020205020404" pitchFamily="49" charset="0"/>
              </a:rPr>
              <a:t>}</a:t>
            </a: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0" kern="1200" cap="none" baseline="0" dirty="0">
                <a:solidFill>
                  <a:schemeClr val="tx2"/>
                </a:solidFill>
                <a:effectLst/>
                <a:latin typeface="Courier New" panose="02070309020205020404" pitchFamily="49" charset="0"/>
                <a:cs typeface="Courier New" panose="02070309020205020404" pitchFamily="49" charset="0"/>
              </a:rPr>
              <a:t>// success</a:t>
            </a:r>
            <a:br>
              <a:rPr lang="en-GB" sz="2800" b="0" kern="1200" cap="none" baseline="0">
                <a:solidFill>
                  <a:schemeClr val="tx2"/>
                </a:solidFill>
                <a:effectLst/>
                <a:latin typeface="Courier New" panose="02070309020205020404" pitchFamily="49" charset="0"/>
                <a:cs typeface="Courier New" panose="02070309020205020404" pitchFamily="49" charset="0"/>
              </a:rPr>
            </a:b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1" kern="1200" cap="none" baseline="0">
                <a:solidFill>
                  <a:schemeClr val="accent6"/>
                </a:solidFill>
                <a:effectLst/>
                <a:latin typeface="Courier New" panose="02070309020205020404" pitchFamily="49" charset="0"/>
                <a:cs typeface="Courier New" panose="02070309020205020404" pitchFamily="49" charset="0"/>
              </a:rPr>
              <a:t>error</a:t>
            </a:r>
            <a:r>
              <a:rPr lang="en-GB" sz="2800" b="0" kern="1200" cap="none" baseline="0" dirty="0">
                <a:solidFill>
                  <a:schemeClr val="tx2"/>
                </a:solidFill>
                <a:effectLst/>
                <a:latin typeface="Courier New" panose="02070309020205020404" pitchFamily="49" charset="0"/>
                <a:cs typeface="Courier New" panose="02070309020205020404" pitchFamily="49" charset="0"/>
              </a:rPr>
              <a:t>: function (data) {</a:t>
            </a:r>
            <a:br>
              <a:rPr lang="en-GB" sz="2800" b="0" kern="1200" cap="none" baseline="0">
                <a:solidFill>
                  <a:schemeClr val="tx2"/>
                </a:solidFill>
                <a:effectLst/>
                <a:latin typeface="Courier New" panose="02070309020205020404" pitchFamily="49" charset="0"/>
                <a:cs typeface="Courier New" panose="02070309020205020404" pitchFamily="49" charset="0"/>
              </a:rPr>
            </a:br>
            <a:r>
              <a:rPr lang="en-GB" sz="2800" b="0" kern="1200" cap="none" baseline="0">
                <a:solidFill>
                  <a:schemeClr val="tx2"/>
                </a:solidFill>
                <a:effectLst/>
                <a:latin typeface="Courier New" panose="02070309020205020404" pitchFamily="49" charset="0"/>
                <a:cs typeface="Courier New" panose="02070309020205020404" pitchFamily="49" charset="0"/>
              </a:rPr>
              <a:t>         </a:t>
            </a:r>
            <a:r>
              <a:rPr lang="en-GB" sz="2800" b="0" kern="1200" cap="none" baseline="0" dirty="0" err="1">
                <a:solidFill>
                  <a:schemeClr val="tx2"/>
                </a:solidFill>
                <a:effectLst/>
                <a:latin typeface="Courier New" panose="02070309020205020404" pitchFamily="49" charset="0"/>
                <a:cs typeface="Courier New" panose="02070309020205020404" pitchFamily="49" charset="0"/>
              </a:rPr>
              <a:t>console.log</a:t>
            </a:r>
            <a:r>
              <a:rPr lang="en-GB" sz="2800" b="0" kern="1200" cap="none" baseline="0" dirty="0">
                <a:solidFill>
                  <a:schemeClr val="tx2"/>
                </a:solidFill>
                <a:effectLst/>
                <a:latin typeface="Courier New" panose="02070309020205020404" pitchFamily="49" charset="0"/>
                <a:cs typeface="Courier New" panose="02070309020205020404" pitchFamily="49" charset="0"/>
              </a:rPr>
              <a:t>("ERROR:");</a:t>
            </a:r>
            <a:br>
              <a:rPr lang="en-GB" sz="2800" b="0" kern="1200" cap="none" baseline="0">
                <a:solidFill>
                  <a:schemeClr val="tx2"/>
                </a:solidFill>
                <a:effectLst/>
                <a:latin typeface="Courier New" panose="02070309020205020404" pitchFamily="49" charset="0"/>
                <a:cs typeface="Courier New" panose="02070309020205020404" pitchFamily="49" charset="0"/>
              </a:rPr>
            </a:br>
            <a:r>
              <a:rPr lang="en-GB" sz="2800" b="0" kern="1200" cap="none" baseline="0">
                <a:solidFill>
                  <a:schemeClr val="tx2"/>
                </a:solidFill>
                <a:effectLst/>
                <a:latin typeface="Courier New" panose="02070309020205020404" pitchFamily="49" charset="0"/>
                <a:cs typeface="Courier New" panose="02070309020205020404" pitchFamily="49" charset="0"/>
              </a:rPr>
              <a:t>      }  </a:t>
            </a:r>
            <a:r>
              <a:rPr lang="en-GB" sz="2800" b="0" kern="1200" cap="none" baseline="0">
                <a:solidFill>
                  <a:schemeClr val="accent6"/>
                </a:solidFill>
                <a:effectLst/>
                <a:latin typeface="Courier New" panose="02070309020205020404" pitchFamily="49" charset="0"/>
                <a:cs typeface="Courier New" panose="02070309020205020404" pitchFamily="49" charset="0"/>
              </a:rPr>
              <a:t>});</a:t>
            </a:r>
            <a:r>
              <a:rPr lang="en-GB" sz="2800" b="0" kern="1200" cap="none" baseline="0">
                <a:solidFill>
                  <a:schemeClr val="tx2"/>
                </a:solidFill>
                <a:effectLst/>
                <a:latin typeface="Courier New" panose="02070309020205020404" pitchFamily="49" charset="0"/>
                <a:cs typeface="Courier New" panose="02070309020205020404" pitchFamily="49" charset="0"/>
              </a:rPr>
              <a:t>  }) </a:t>
            </a:r>
            <a:r>
              <a:rPr lang="en-GB" sz="2800" b="0" kern="1200" cap="none" baseline="0" dirty="0">
                <a:solidFill>
                  <a:schemeClr val="tx2"/>
                </a:solidFill>
                <a:effectLst/>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B6A5CFAE-D528-0442-9A98-96BC93CF95F1}"/>
              </a:ext>
            </a:extLst>
          </p:cNvPr>
          <p:cNvSpPr/>
          <p:nvPr/>
        </p:nvSpPr>
        <p:spPr>
          <a:xfrm>
            <a:off x="0" y="0"/>
            <a:ext cx="2739211" cy="307777"/>
          </a:xfrm>
          <a:prstGeom prst="rect">
            <a:avLst/>
          </a:prstGeom>
        </p:spPr>
        <p:txBody>
          <a:bodyPr wrap="none">
            <a:spAutoFit/>
          </a:bodyPr>
          <a:lstStyle/>
          <a:p>
            <a:r>
              <a:rPr lang="en-US" sz="1400" dirty="0">
                <a:hlinkClick r:id="rId3"/>
              </a:rPr>
              <a:t>https://pivottable.js.org/examples/</a:t>
            </a:r>
            <a:r>
              <a:rPr lang="en-US" sz="1400" dirty="0"/>
              <a:t> </a:t>
            </a:r>
          </a:p>
        </p:txBody>
      </p:sp>
    </p:spTree>
    <p:extLst>
      <p:ext uri="{BB962C8B-B14F-4D97-AF65-F5344CB8AC3E}">
        <p14:creationId xmlns:p14="http://schemas.microsoft.com/office/powerpoint/2010/main" val="34855105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0A0B0-E882-0347-95EE-188E3AFFB930}"/>
              </a:ext>
            </a:extLst>
          </p:cNvPr>
          <p:cNvSpPr>
            <a:spLocks noGrp="1"/>
          </p:cNvSpPr>
          <p:nvPr>
            <p:ph type="title"/>
          </p:nvPr>
        </p:nvSpPr>
        <p:spPr/>
        <p:txBody>
          <a:bodyPr/>
          <a:lstStyle/>
          <a:p>
            <a:r>
              <a:rPr lang="en-US" dirty="0"/>
              <a:t>HTML code</a:t>
            </a:r>
          </a:p>
        </p:txBody>
      </p:sp>
      <p:sp>
        <p:nvSpPr>
          <p:cNvPr id="3" name="Text Placeholder 2">
            <a:extLst>
              <a:ext uri="{FF2B5EF4-FFF2-40B4-BE49-F238E27FC236}">
                <a16:creationId xmlns:a16="http://schemas.microsoft.com/office/drawing/2014/main" id="{99E161D2-8212-C944-90E4-E3251FC26190}"/>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AEB98173-CB69-4846-B1E9-993B5BCE22AF}"/>
              </a:ext>
            </a:extLst>
          </p:cNvPr>
          <p:cNvSpPr>
            <a:spLocks noGrp="1"/>
          </p:cNvSpPr>
          <p:nvPr>
            <p:ph sz="quarter" idx="11"/>
          </p:nvPr>
        </p:nvSpPr>
        <p:spPr>
          <a:xfrm>
            <a:off x="1589825" y="1908844"/>
            <a:ext cx="5964350" cy="1325812"/>
          </a:xfrm>
          <a:solidFill>
            <a:schemeClr val="accent5">
              <a:lumMod val="20000"/>
              <a:lumOff val="80000"/>
            </a:schemeClr>
          </a:solidFill>
        </p:spPr>
        <p:txBody>
          <a:bodyPr>
            <a:normAutofit/>
          </a:bodyPr>
          <a:lstStyle/>
          <a:p>
            <a:pPr marL="0" indent="0">
              <a:buNone/>
            </a:pPr>
            <a:r>
              <a:rPr lang="en-GB" sz="1600" b="0" kern="1200" cap="none" baseline="0" dirty="0">
                <a:solidFill>
                  <a:schemeClr val="tx2"/>
                </a:solidFill>
                <a:effectLst/>
                <a:latin typeface="Courier New" panose="02070309020205020404" pitchFamily="49" charset="0"/>
                <a:cs typeface="Courier New" panose="02070309020205020404" pitchFamily="49" charset="0"/>
              </a:rPr>
              <a:t> &lt;h3&gt;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sashelp.orsales</a:t>
            </a:r>
            <a:r>
              <a:rPr lang="en-GB" sz="1600" b="0" kern="1200" cap="none" baseline="0" dirty="0">
                <a:solidFill>
                  <a:schemeClr val="tx2"/>
                </a:solidFill>
                <a:effectLst/>
                <a:latin typeface="Courier New" panose="02070309020205020404" pitchFamily="49" charset="0"/>
                <a:cs typeface="Courier New" panose="02070309020205020404" pitchFamily="49" charset="0"/>
              </a:rPr>
              <a:t> (912 rows, 200k)&lt;/h3&gt;</a:t>
            </a:r>
          </a:p>
          <a:p>
            <a:pPr marL="0" indent="0">
              <a:buNone/>
            </a:pPr>
            <a:r>
              <a:rPr lang="en-GB" sz="1600" b="0" kern="1200" cap="none" baseline="0">
                <a:solidFill>
                  <a:schemeClr val="tx2"/>
                </a:solidFill>
                <a:effectLst/>
                <a:latin typeface="Courier New" panose="02070309020205020404" pitchFamily="49" charset="0"/>
                <a:cs typeface="Courier New" panose="02070309020205020404" pitchFamily="49" charset="0"/>
              </a:rPr>
              <a:t>    &lt;</a:t>
            </a:r>
            <a:r>
              <a:rPr lang="en-GB" sz="1600" b="0" kern="1200" cap="none" baseline="0" dirty="0">
                <a:solidFill>
                  <a:schemeClr val="tx2"/>
                </a:solidFill>
                <a:effectLst/>
                <a:latin typeface="Courier New" panose="02070309020205020404" pitchFamily="49" charset="0"/>
                <a:cs typeface="Courier New" panose="02070309020205020404" pitchFamily="49" charset="0"/>
              </a:rPr>
              <a:t>div </a:t>
            </a:r>
            <a:r>
              <a:rPr lang="en-GB" sz="1600" b="1" kern="1200" cap="none" baseline="0" dirty="0">
                <a:solidFill>
                  <a:schemeClr val="tx2"/>
                </a:solidFill>
                <a:effectLst/>
                <a:latin typeface="Courier New" panose="02070309020205020404" pitchFamily="49" charset="0"/>
                <a:cs typeface="Courier New" panose="02070309020205020404" pitchFamily="49" charset="0"/>
              </a:rPr>
              <a:t>id="table1"</a:t>
            </a:r>
            <a:r>
              <a:rPr lang="en-GB" sz="1600" b="0" kern="1200" cap="none" baseline="0" dirty="0">
                <a:solidFill>
                  <a:schemeClr val="tx2"/>
                </a:solidFill>
                <a:effectLst/>
                <a:latin typeface="Courier New" panose="02070309020205020404" pitchFamily="49" charset="0"/>
                <a:cs typeface="Courier New" panose="02070309020205020404" pitchFamily="49" charset="0"/>
              </a:rPr>
              <a:t>&gt;&lt;/div&gt;</a:t>
            </a:r>
          </a:p>
          <a:p>
            <a:pPr marL="0" indent="0">
              <a:buNone/>
            </a:pPr>
            <a:r>
              <a:rPr lang="en-GB" sz="1600" b="0" kern="1200" cap="none" baseline="0">
                <a:solidFill>
                  <a:schemeClr val="tx2"/>
                </a:solidFill>
                <a:effectLst/>
                <a:latin typeface="Courier New" panose="02070309020205020404" pitchFamily="49" charset="0"/>
                <a:cs typeface="Courier New" panose="02070309020205020404" pitchFamily="49" charset="0"/>
              </a:rPr>
              <a:t>    &lt;</a:t>
            </a:r>
            <a:r>
              <a:rPr lang="en-GB" sz="1600" b="0" kern="1200" cap="none" baseline="0" dirty="0">
                <a:solidFill>
                  <a:schemeClr val="tx2"/>
                </a:solidFill>
                <a:effectLst/>
                <a:latin typeface="Courier New" panose="02070309020205020404" pitchFamily="49" charset="0"/>
                <a:cs typeface="Courier New" panose="02070309020205020404" pitchFamily="49" charset="0"/>
              </a:rPr>
              <a:t>h3&gt;</a:t>
            </a:r>
            <a:r>
              <a:rPr lang="en-GB" sz="1600" b="0" kern="1200" cap="none" baseline="0" dirty="0" err="1">
                <a:solidFill>
                  <a:schemeClr val="tx2"/>
                </a:solidFill>
                <a:effectLst/>
                <a:latin typeface="Courier New" panose="02070309020205020404" pitchFamily="49" charset="0"/>
                <a:cs typeface="Courier New" panose="02070309020205020404" pitchFamily="49" charset="0"/>
              </a:rPr>
              <a:t>sashelp.snacks</a:t>
            </a:r>
            <a:r>
              <a:rPr lang="en-GB" sz="1600" b="0" kern="1200" cap="none" baseline="0" dirty="0">
                <a:solidFill>
                  <a:schemeClr val="tx2"/>
                </a:solidFill>
                <a:effectLst/>
                <a:latin typeface="Courier New" panose="02070309020205020404" pitchFamily="49" charset="0"/>
                <a:cs typeface="Courier New" panose="02070309020205020404" pitchFamily="49" charset="0"/>
              </a:rPr>
              <a:t> (35,770 rows, 3meg)&lt;/h3&gt;</a:t>
            </a:r>
          </a:p>
          <a:p>
            <a:pPr marL="0" indent="0">
              <a:buNone/>
            </a:pPr>
            <a:r>
              <a:rPr lang="en-GB" sz="1600" b="0" kern="1200" cap="none" baseline="0">
                <a:solidFill>
                  <a:schemeClr val="tx2"/>
                </a:solidFill>
                <a:effectLst/>
                <a:latin typeface="Courier New" panose="02070309020205020404" pitchFamily="49" charset="0"/>
                <a:cs typeface="Courier New" panose="02070309020205020404" pitchFamily="49" charset="0"/>
              </a:rPr>
              <a:t>    &lt;</a:t>
            </a:r>
            <a:r>
              <a:rPr lang="en-GB" sz="1600" b="0" kern="1200" cap="none" baseline="0" dirty="0">
                <a:solidFill>
                  <a:schemeClr val="tx2"/>
                </a:solidFill>
                <a:effectLst/>
                <a:latin typeface="Courier New" panose="02070309020205020404" pitchFamily="49" charset="0"/>
                <a:cs typeface="Courier New" panose="02070309020205020404" pitchFamily="49" charset="0"/>
              </a:rPr>
              <a:t>div </a:t>
            </a:r>
            <a:r>
              <a:rPr lang="en-GB" sz="1600" b="1" kern="1200" cap="none" baseline="0" dirty="0">
                <a:solidFill>
                  <a:schemeClr val="tx2"/>
                </a:solidFill>
                <a:effectLst/>
                <a:latin typeface="Courier New" panose="02070309020205020404" pitchFamily="49" charset="0"/>
                <a:cs typeface="Courier New" panose="02070309020205020404" pitchFamily="49" charset="0"/>
              </a:rPr>
              <a:t>id="table2"</a:t>
            </a:r>
            <a:r>
              <a:rPr lang="en-GB" sz="1600" b="0" kern="1200" cap="none" baseline="0" dirty="0">
                <a:solidFill>
                  <a:schemeClr val="tx2"/>
                </a:solidFill>
                <a:effectLst/>
                <a:latin typeface="Courier New" panose="02070309020205020404" pitchFamily="49" charset="0"/>
                <a:cs typeface="Courier New" panose="02070309020205020404" pitchFamily="49" charset="0"/>
              </a:rPr>
              <a:t>&gt;&lt;/div&gt;</a:t>
            </a:r>
            <a:endParaRPr lang="en-US" sz="16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02B28EB7-3C03-874C-A394-8E2E694DE5C4}"/>
              </a:ext>
            </a:extLst>
          </p:cNvPr>
          <p:cNvSpPr/>
          <p:nvPr/>
        </p:nvSpPr>
        <p:spPr>
          <a:xfrm>
            <a:off x="0" y="0"/>
            <a:ext cx="2739211" cy="307777"/>
          </a:xfrm>
          <a:prstGeom prst="rect">
            <a:avLst/>
          </a:prstGeom>
        </p:spPr>
        <p:txBody>
          <a:bodyPr wrap="none">
            <a:spAutoFit/>
          </a:bodyPr>
          <a:lstStyle/>
          <a:p>
            <a:r>
              <a:rPr lang="en-US" sz="1400" dirty="0">
                <a:hlinkClick r:id="rId3"/>
              </a:rPr>
              <a:t>https://pivottable.js.org/examples/</a:t>
            </a:r>
            <a:r>
              <a:rPr lang="en-US" sz="1400" dirty="0"/>
              <a:t> </a:t>
            </a:r>
          </a:p>
        </p:txBody>
      </p:sp>
    </p:spTree>
    <p:extLst>
      <p:ext uri="{BB962C8B-B14F-4D97-AF65-F5344CB8AC3E}">
        <p14:creationId xmlns:p14="http://schemas.microsoft.com/office/powerpoint/2010/main" val="399982528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C166-522D-834A-AB1B-DC21BD75DAD0}"/>
              </a:ext>
            </a:extLst>
          </p:cNvPr>
          <p:cNvSpPr>
            <a:spLocks noGrp="1"/>
          </p:cNvSpPr>
          <p:nvPr>
            <p:ph type="title"/>
          </p:nvPr>
        </p:nvSpPr>
        <p:spPr/>
        <p:txBody>
          <a:bodyPr/>
          <a:lstStyle/>
          <a:p>
            <a:r>
              <a:rPr lang="en-US" dirty="0"/>
              <a:t>SAS Code</a:t>
            </a:r>
          </a:p>
        </p:txBody>
      </p:sp>
      <p:sp>
        <p:nvSpPr>
          <p:cNvPr id="3" name="Text Placeholder 2">
            <a:extLst>
              <a:ext uri="{FF2B5EF4-FFF2-40B4-BE49-F238E27FC236}">
                <a16:creationId xmlns:a16="http://schemas.microsoft.com/office/drawing/2014/main" id="{2A4E4A55-2372-4B4B-A528-DD1318B9156E}"/>
              </a:ext>
            </a:extLst>
          </p:cNvPr>
          <p:cNvSpPr>
            <a:spLocks noGrp="1"/>
          </p:cNvSpPr>
          <p:nvPr>
            <p:ph type="body" sz="quarter" idx="12"/>
          </p:nvPr>
        </p:nvSpPr>
        <p:spPr/>
        <p:txBody>
          <a:bodyPr/>
          <a:lstStyle/>
          <a:p>
            <a:r>
              <a:rPr lang="en-US" dirty="0"/>
              <a:t>produces JSON data</a:t>
            </a:r>
          </a:p>
        </p:txBody>
      </p:sp>
      <p:sp>
        <p:nvSpPr>
          <p:cNvPr id="4" name="Content Placeholder 3">
            <a:extLst>
              <a:ext uri="{FF2B5EF4-FFF2-40B4-BE49-F238E27FC236}">
                <a16:creationId xmlns:a16="http://schemas.microsoft.com/office/drawing/2014/main" id="{693DBD7F-5B8D-5842-8449-ECA5224930F9}"/>
              </a:ext>
            </a:extLst>
          </p:cNvPr>
          <p:cNvSpPr>
            <a:spLocks noGrp="1"/>
          </p:cNvSpPr>
          <p:nvPr>
            <p:ph sz="quarter" idx="11"/>
          </p:nvPr>
        </p:nvSpPr>
        <p:spPr>
          <a:xfrm>
            <a:off x="626364" y="1016459"/>
            <a:ext cx="4968510" cy="3642853"/>
          </a:xfrm>
          <a:solidFill>
            <a:schemeClr val="accent5">
              <a:lumMod val="20000"/>
              <a:lumOff val="80000"/>
            </a:schemeClr>
          </a:solidFill>
        </p:spPr>
        <p:txBody>
          <a:bodyPr>
            <a:normAutofit fontScale="92500" lnSpcReduction="10000"/>
          </a:bodyPr>
          <a:lstStyle/>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proc </a:t>
            </a:r>
            <a:r>
              <a:rPr lang="en-US" sz="1600" b="0" kern="1200" cap="none" baseline="0" dirty="0" err="1">
                <a:solidFill>
                  <a:schemeClr val="tx2"/>
                </a:solidFill>
                <a:effectLst/>
                <a:latin typeface="Courier New" panose="02070309020205020404" pitchFamily="49" charset="0"/>
                <a:cs typeface="Courier New" panose="02070309020205020404" pitchFamily="49" charset="0"/>
              </a:rPr>
              <a:t>json</a:t>
            </a:r>
            <a:r>
              <a:rPr lang="en-US" sz="1600" b="0" kern="1200" cap="none" baseline="0" dirty="0">
                <a:solidFill>
                  <a:schemeClr val="tx2"/>
                </a:solidFill>
                <a:effectLst/>
                <a:latin typeface="Courier New" panose="02070309020205020404" pitchFamily="49" charset="0"/>
                <a:cs typeface="Courier New" panose="02070309020205020404" pitchFamily="49" charset="0"/>
              </a:rPr>
              <a:t> out=_</a:t>
            </a:r>
            <a:r>
              <a:rPr lang="en-US" sz="1600" b="0" kern="1200" cap="none" baseline="0" dirty="0" err="1">
                <a:solidFill>
                  <a:schemeClr val="tx2"/>
                </a:solidFill>
                <a:effectLst/>
                <a:latin typeface="Courier New" panose="02070309020205020404" pitchFamily="49" charset="0"/>
                <a:cs typeface="Courier New" panose="02070309020205020404" pitchFamily="49" charset="0"/>
              </a:rPr>
              <a:t>webout</a:t>
            </a:r>
            <a:r>
              <a:rPr lang="en-US" sz="1600" b="0" kern="1200" cap="none" baseline="0" dirty="0">
                <a:solidFill>
                  <a:schemeClr val="tx2"/>
                </a:solidFill>
                <a:effectLst/>
                <a:latin typeface="Courier New" panose="02070309020205020404" pitchFamily="49" charset="0"/>
                <a:cs typeface="Courier New" panose="02070309020205020404" pitchFamily="49" charset="0"/>
              </a:rPr>
              <a:t> pretty </a:t>
            </a:r>
            <a:r>
              <a:rPr lang="en-US" sz="1600" b="0" kern="1200" cap="none" baseline="0" dirty="0" err="1">
                <a:solidFill>
                  <a:schemeClr val="tx2"/>
                </a:solidFill>
                <a:effectLst/>
                <a:latin typeface="Courier New" panose="02070309020205020404" pitchFamily="49" charset="0"/>
                <a:cs typeface="Courier New" panose="02070309020205020404" pitchFamily="49" charset="0"/>
              </a:rPr>
              <a:t>nosastags</a:t>
            </a:r>
            <a:r>
              <a:rPr lang="en-US" sz="1600" b="0" kern="1200" cap="none" baseline="0" dirty="0">
                <a:solidFill>
                  <a:schemeClr val="tx2"/>
                </a:solidFill>
                <a:effectLst/>
                <a:latin typeface="Courier New" panose="02070309020205020404" pitchFamily="49" charset="0"/>
                <a:cs typeface="Courier New" panose="02070309020205020404" pitchFamily="49" charset="0"/>
              </a:rPr>
              <a:t>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write open object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write values "</a:t>
            </a:r>
            <a:r>
              <a:rPr lang="en-US" sz="1600" b="0" kern="1200" cap="none" baseline="0" dirty="0" err="1">
                <a:solidFill>
                  <a:schemeClr val="tx2"/>
                </a:solidFill>
                <a:effectLst/>
                <a:latin typeface="Courier New" panose="02070309020205020404" pitchFamily="49" charset="0"/>
                <a:cs typeface="Courier New" panose="02070309020205020404" pitchFamily="49" charset="0"/>
              </a:rPr>
              <a:t>sashelp.orsales</a:t>
            </a:r>
            <a:r>
              <a:rPr lang="en-US" sz="1600" b="0" kern="1200" cap="none" baseline="0" dirty="0">
                <a:solidFill>
                  <a:schemeClr val="tx2"/>
                </a:solidFill>
                <a:effectLst/>
                <a:latin typeface="Courier New" panose="02070309020205020404" pitchFamily="49" charset="0"/>
                <a:cs typeface="Courier New" panose="02070309020205020404" pitchFamily="49" charset="0"/>
              </a:rPr>
              <a:t>"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write open array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export </a:t>
            </a:r>
            <a:r>
              <a:rPr lang="en-US" sz="1600" b="0" kern="1200" cap="none" baseline="0" dirty="0" err="1">
                <a:solidFill>
                  <a:schemeClr val="tx2"/>
                </a:solidFill>
                <a:effectLst/>
                <a:latin typeface="Courier New" panose="02070309020205020404" pitchFamily="49" charset="0"/>
                <a:cs typeface="Courier New" panose="02070309020205020404" pitchFamily="49" charset="0"/>
              </a:rPr>
              <a:t>sashelp.orsales</a:t>
            </a:r>
            <a:r>
              <a:rPr lang="en-US" sz="1600" b="0" kern="1200" cap="none" baseline="0" dirty="0">
                <a:solidFill>
                  <a:schemeClr val="tx2"/>
                </a:solidFill>
                <a:effectLst/>
                <a:latin typeface="Courier New" panose="02070309020205020404" pitchFamily="49" charset="0"/>
                <a:cs typeface="Courier New" panose="02070309020205020404" pitchFamily="49" charset="0"/>
              </a:rPr>
              <a:t>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write close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write values "</a:t>
            </a:r>
            <a:r>
              <a:rPr lang="en-US" sz="1600" b="0" kern="1200" cap="none" baseline="0" dirty="0" err="1">
                <a:solidFill>
                  <a:schemeClr val="tx2"/>
                </a:solidFill>
                <a:effectLst/>
                <a:latin typeface="Courier New" panose="02070309020205020404" pitchFamily="49" charset="0"/>
                <a:cs typeface="Courier New" panose="02070309020205020404" pitchFamily="49" charset="0"/>
              </a:rPr>
              <a:t>sashelp.snacks</a:t>
            </a:r>
            <a:r>
              <a:rPr lang="en-US" sz="1600" b="0" kern="1200" cap="none" baseline="0" dirty="0">
                <a:solidFill>
                  <a:schemeClr val="tx2"/>
                </a:solidFill>
                <a:effectLst/>
                <a:latin typeface="Courier New" panose="02070309020205020404" pitchFamily="49" charset="0"/>
                <a:cs typeface="Courier New" panose="02070309020205020404" pitchFamily="49" charset="0"/>
              </a:rPr>
              <a:t>"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write open array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export </a:t>
            </a:r>
            <a:r>
              <a:rPr lang="en-US" sz="1600" b="0" kern="1200" cap="none" baseline="0" dirty="0" err="1">
                <a:solidFill>
                  <a:schemeClr val="tx2"/>
                </a:solidFill>
                <a:effectLst/>
                <a:latin typeface="Courier New" panose="02070309020205020404" pitchFamily="49" charset="0"/>
                <a:cs typeface="Courier New" panose="02070309020205020404" pitchFamily="49" charset="0"/>
              </a:rPr>
              <a:t>sashelp.snacks</a:t>
            </a:r>
            <a:r>
              <a:rPr lang="en-US" sz="1600" b="0" kern="1200" cap="none" baseline="0" dirty="0">
                <a:solidFill>
                  <a:schemeClr val="tx2"/>
                </a:solidFill>
                <a:effectLst/>
                <a:latin typeface="Courier New" panose="02070309020205020404" pitchFamily="49" charset="0"/>
                <a:cs typeface="Courier New" panose="02070309020205020404" pitchFamily="49" charset="0"/>
              </a:rPr>
              <a:t>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write close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	write close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600" b="0" kern="1200" cap="none" baseline="0" dirty="0">
                <a:solidFill>
                  <a:schemeClr val="tx2"/>
                </a:solidFill>
                <a:effectLst/>
                <a:latin typeface="Courier New" panose="02070309020205020404" pitchFamily="49" charset="0"/>
                <a:cs typeface="Courier New" panose="02070309020205020404" pitchFamily="49" charset="0"/>
              </a:rPr>
              <a:t>run ;</a:t>
            </a:r>
            <a:endParaRPr lang="en-GB" sz="16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endParaRPr lang="en-US" sz="1600" dirty="0">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CAED83F0-40DC-2346-B65B-287F0AD2DCBE}"/>
              </a:ext>
            </a:extLst>
          </p:cNvPr>
          <p:cNvSpPr txBox="1"/>
          <p:nvPr/>
        </p:nvSpPr>
        <p:spPr>
          <a:xfrm>
            <a:off x="5939554" y="914400"/>
            <a:ext cx="2233402" cy="3416320"/>
          </a:xfrm>
          <a:prstGeom prst="rect">
            <a:avLst/>
          </a:prstGeom>
          <a:noFill/>
        </p:spPr>
        <p:txBody>
          <a:bodyPr wrap="square" rtlCol="0">
            <a:spAutoFit/>
          </a:bodyPr>
          <a:lstStyle/>
          <a:p>
            <a:endParaRPr lang="en-US" b="1" dirty="0"/>
          </a:p>
          <a:p>
            <a:r>
              <a:rPr lang="en-US" b="1" dirty="0">
                <a:solidFill>
                  <a:srgbClr val="FF0000"/>
                </a:solidFill>
              </a:rPr>
              <a:t>{</a:t>
            </a:r>
          </a:p>
          <a:p>
            <a:r>
              <a:rPr lang="en-US" b="1" dirty="0" err="1"/>
              <a:t>sashelp.orsales</a:t>
            </a:r>
            <a:r>
              <a:rPr lang="en-US" b="1" dirty="0"/>
              <a:t>:</a:t>
            </a:r>
          </a:p>
          <a:p>
            <a:r>
              <a:rPr lang="en-US" b="1"/>
              <a:t>     </a:t>
            </a:r>
            <a:r>
              <a:rPr lang="en-US" b="1" dirty="0">
                <a:solidFill>
                  <a:srgbClr val="00B050"/>
                </a:solidFill>
              </a:rPr>
              <a:t>[</a:t>
            </a:r>
          </a:p>
          <a:p>
            <a:r>
              <a:rPr lang="en-US" i="1" dirty="0">
                <a:solidFill>
                  <a:schemeClr val="tx1">
                    <a:lumMod val="50000"/>
                    <a:lumOff val="50000"/>
                  </a:schemeClr>
                </a:solidFill>
              </a:rPr>
              <a:t>object per row</a:t>
            </a:r>
          </a:p>
          <a:p>
            <a:r>
              <a:rPr lang="en-US" b="1">
                <a:solidFill>
                  <a:srgbClr val="00B050"/>
                </a:solidFill>
              </a:rPr>
              <a:t>     </a:t>
            </a:r>
            <a:r>
              <a:rPr lang="en-US" b="1" dirty="0">
                <a:solidFill>
                  <a:srgbClr val="00B050"/>
                </a:solidFill>
              </a:rPr>
              <a:t>]</a:t>
            </a:r>
          </a:p>
          <a:p>
            <a:endParaRPr lang="en-US" b="1" dirty="0"/>
          </a:p>
          <a:p>
            <a:r>
              <a:rPr lang="en-US" b="1" dirty="0" err="1"/>
              <a:t>sashelp.snacks</a:t>
            </a:r>
            <a:r>
              <a:rPr lang="en-US" b="1" dirty="0"/>
              <a:t>:</a:t>
            </a:r>
          </a:p>
          <a:p>
            <a:r>
              <a:rPr lang="en-US" b="1">
                <a:solidFill>
                  <a:srgbClr val="00B050"/>
                </a:solidFill>
              </a:rPr>
              <a:t>     </a:t>
            </a:r>
            <a:r>
              <a:rPr lang="en-US" b="1" dirty="0">
                <a:solidFill>
                  <a:srgbClr val="00B050"/>
                </a:solidFill>
              </a:rPr>
              <a:t>[</a:t>
            </a:r>
          </a:p>
          <a:p>
            <a:r>
              <a:rPr lang="en-US" i="1" dirty="0">
                <a:solidFill>
                  <a:schemeClr val="tx1">
                    <a:lumMod val="50000"/>
                    <a:lumOff val="50000"/>
                  </a:schemeClr>
                </a:solidFill>
              </a:rPr>
              <a:t>object per row</a:t>
            </a:r>
            <a:endParaRPr lang="en-US" b="1" dirty="0">
              <a:solidFill>
                <a:schemeClr val="tx1">
                  <a:lumMod val="50000"/>
                  <a:lumOff val="50000"/>
                </a:schemeClr>
              </a:solidFill>
            </a:endParaRPr>
          </a:p>
          <a:p>
            <a:r>
              <a:rPr lang="en-US" b="1">
                <a:solidFill>
                  <a:srgbClr val="00B050"/>
                </a:solidFill>
              </a:rPr>
              <a:t>     </a:t>
            </a:r>
            <a:r>
              <a:rPr lang="en-US" b="1" dirty="0">
                <a:solidFill>
                  <a:srgbClr val="00B050"/>
                </a:solidFill>
              </a:rPr>
              <a:t>]</a:t>
            </a:r>
          </a:p>
          <a:p>
            <a:r>
              <a:rPr lang="en-US" b="1" dirty="0">
                <a:solidFill>
                  <a:srgbClr val="FF0000"/>
                </a:solidFill>
              </a:rPr>
              <a:t>}</a:t>
            </a:r>
          </a:p>
        </p:txBody>
      </p:sp>
      <p:sp>
        <p:nvSpPr>
          <p:cNvPr id="6" name="Striped Right Arrow 5">
            <a:extLst>
              <a:ext uri="{FF2B5EF4-FFF2-40B4-BE49-F238E27FC236}">
                <a16:creationId xmlns:a16="http://schemas.microsoft.com/office/drawing/2014/main" id="{82EFACE0-2E21-7B4E-82D8-13545D8E3B97}"/>
              </a:ext>
            </a:extLst>
          </p:cNvPr>
          <p:cNvSpPr/>
          <p:nvPr/>
        </p:nvSpPr>
        <p:spPr>
          <a:xfrm>
            <a:off x="5384481" y="2696274"/>
            <a:ext cx="420785" cy="283221"/>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Tree>
    <p:extLst>
      <p:ext uri="{BB962C8B-B14F-4D97-AF65-F5344CB8AC3E}">
        <p14:creationId xmlns:p14="http://schemas.microsoft.com/office/powerpoint/2010/main" val="34934006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33184-39A4-0F4F-9886-1053A4B61ED2}"/>
              </a:ext>
            </a:extLst>
          </p:cNvPr>
          <p:cNvSpPr>
            <a:spLocks noGrp="1"/>
          </p:cNvSpPr>
          <p:nvPr>
            <p:ph type="title"/>
          </p:nvPr>
        </p:nvSpPr>
        <p:spPr/>
        <p:txBody>
          <a:bodyPr/>
          <a:lstStyle/>
          <a:p>
            <a:r>
              <a:rPr lang="en-US" dirty="0"/>
              <a:t>JSON produced by stored process</a:t>
            </a:r>
          </a:p>
        </p:txBody>
      </p:sp>
      <p:sp>
        <p:nvSpPr>
          <p:cNvPr id="3" name="Text Placeholder 2">
            <a:extLst>
              <a:ext uri="{FF2B5EF4-FFF2-40B4-BE49-F238E27FC236}">
                <a16:creationId xmlns:a16="http://schemas.microsoft.com/office/drawing/2014/main" id="{79FE91F1-F960-2647-9BE4-08ED3E74EB48}"/>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B4A39323-DFCD-FB47-B7C2-A245C349D241}"/>
              </a:ext>
            </a:extLst>
          </p:cNvPr>
          <p:cNvSpPr>
            <a:spLocks noGrp="1"/>
          </p:cNvSpPr>
          <p:nvPr>
            <p:ph sz="quarter" idx="11"/>
          </p:nvPr>
        </p:nvSpPr>
        <p:spPr>
          <a:xfrm>
            <a:off x="626364" y="1016459"/>
            <a:ext cx="7891272" cy="3642853"/>
          </a:xfrm>
          <a:solidFill>
            <a:schemeClr val="accent5">
              <a:lumMod val="20000"/>
              <a:lumOff val="80000"/>
            </a:schemeClr>
          </a:solidFill>
        </p:spPr>
        <p:txBody>
          <a:bodyPr>
            <a:normAutofit fontScale="47500" lnSpcReduction="20000"/>
          </a:bodyPr>
          <a:lstStyle/>
          <a:p>
            <a:pPr marL="0" indent="0">
              <a:buNone/>
            </a:pPr>
            <a:r>
              <a:rPr lang="en-US" sz="2800" b="1" kern="1200" cap="none" baseline="0" dirty="0">
                <a:solidFill>
                  <a:srgbClr val="FF0000"/>
                </a:solidFill>
                <a:effectLst/>
                <a:latin typeface="Courier New" panose="02070309020205020404" pitchFamily="49" charset="0"/>
                <a:cs typeface="Courier New" panose="02070309020205020404" pitchFamily="49" charset="0"/>
              </a:rPr>
              <a:t>{</a:t>
            </a:r>
            <a:endParaRPr lang="en-GB" sz="2800" b="1" kern="1200" cap="none" baseline="0" dirty="0">
              <a:solidFill>
                <a:srgbClr val="FF0000"/>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err="1">
                <a:solidFill>
                  <a:schemeClr val="tx2"/>
                </a:solidFill>
                <a:effectLst/>
                <a:latin typeface="Courier New" panose="02070309020205020404" pitchFamily="49" charset="0"/>
                <a:cs typeface="Courier New" panose="02070309020205020404" pitchFamily="49" charset="0"/>
              </a:rPr>
              <a:t>sashelp.orsales</a:t>
            </a:r>
            <a:r>
              <a:rPr lang="en-US" sz="2800" b="0" kern="1200" cap="none" baseline="0" dirty="0">
                <a:solidFill>
                  <a:schemeClr val="tx2"/>
                </a:solidFill>
                <a:effectLst/>
                <a:latin typeface="Courier New" panose="02070309020205020404" pitchFamily="49" charset="0"/>
                <a:cs typeface="Courier New" panose="02070309020205020404" pitchFamily="49" charset="0"/>
              </a:rPr>
              <a:t>": </a:t>
            </a:r>
            <a:r>
              <a:rPr lang="en-US" sz="2800" b="1" kern="1200" cap="none" baseline="0" dirty="0">
                <a:solidFill>
                  <a:srgbClr val="00B050"/>
                </a:solidFill>
                <a:effectLst/>
                <a:latin typeface="Courier New" panose="02070309020205020404" pitchFamily="49" charset="0"/>
                <a:cs typeface="Courier New" panose="02070309020205020404" pitchFamily="49" charset="0"/>
              </a:rPr>
              <a:t>[</a:t>
            </a:r>
            <a:endParaRPr lang="en-GB" sz="2800" b="1" kern="1200" cap="none" baseline="0" dirty="0">
              <a:solidFill>
                <a:srgbClr val="00B050"/>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a:solidFill>
                  <a:srgbClr val="FF0000"/>
                </a:solidFill>
                <a:effectLst/>
                <a:latin typeface="Courier New" panose="02070309020205020404" pitchFamily="49" charset="0"/>
                <a:cs typeface="Courier New" panose="02070309020205020404" pitchFamily="49" charset="0"/>
              </a:rPr>
              <a:t>{</a:t>
            </a:r>
            <a:endParaRPr lang="en-GB" sz="2800" b="0" kern="1200" cap="none" baseline="0" dirty="0">
              <a:solidFill>
                <a:srgbClr val="FF0000"/>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a:solidFill>
                  <a:schemeClr val="tx2"/>
                </a:solidFill>
                <a:effectLst/>
                <a:latin typeface="Courier New" panose="02070309020205020404" pitchFamily="49" charset="0"/>
                <a:cs typeface="Courier New" panose="02070309020205020404" pitchFamily="49" charset="0"/>
              </a:rPr>
              <a:t>Year": 1999,</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a:solidFill>
                  <a:schemeClr val="tx2"/>
                </a:solidFill>
                <a:effectLst/>
                <a:latin typeface="Courier New" panose="02070309020205020404" pitchFamily="49" charset="0"/>
                <a:cs typeface="Courier New" panose="02070309020205020404" pitchFamily="49" charset="0"/>
              </a:rPr>
              <a:t>Quarter": "1999Q1",</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err="1">
                <a:solidFill>
                  <a:schemeClr val="tx2"/>
                </a:solidFill>
                <a:effectLst/>
                <a:latin typeface="Courier New" panose="02070309020205020404" pitchFamily="49" charset="0"/>
                <a:cs typeface="Courier New" panose="02070309020205020404" pitchFamily="49" charset="0"/>
              </a:rPr>
              <a:t>Product_Line</a:t>
            </a:r>
            <a:r>
              <a:rPr lang="en-US" sz="2800" b="0" kern="1200" cap="none" baseline="0" dirty="0">
                <a:solidFill>
                  <a:schemeClr val="tx2"/>
                </a:solidFill>
                <a:effectLst/>
                <a:latin typeface="Courier New" panose="02070309020205020404" pitchFamily="49" charset="0"/>
                <a:cs typeface="Courier New" panose="02070309020205020404" pitchFamily="49" charset="0"/>
              </a:rPr>
              <a:t>": "Children",</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err="1">
                <a:solidFill>
                  <a:schemeClr val="tx2"/>
                </a:solidFill>
                <a:effectLst/>
                <a:latin typeface="Courier New" panose="02070309020205020404" pitchFamily="49" charset="0"/>
                <a:cs typeface="Courier New" panose="02070309020205020404" pitchFamily="49" charset="0"/>
              </a:rPr>
              <a:t>Product_Category</a:t>
            </a:r>
            <a:r>
              <a:rPr lang="en-US" sz="2800" b="0" kern="1200" cap="none" baseline="0" dirty="0">
                <a:solidFill>
                  <a:schemeClr val="tx2"/>
                </a:solidFill>
                <a:effectLst/>
                <a:latin typeface="Courier New" panose="02070309020205020404" pitchFamily="49" charset="0"/>
                <a:cs typeface="Courier New" panose="02070309020205020404" pitchFamily="49" charset="0"/>
              </a:rPr>
              <a:t>": "Children Sports",</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err="1">
                <a:solidFill>
                  <a:schemeClr val="tx2"/>
                </a:solidFill>
                <a:effectLst/>
                <a:latin typeface="Courier New" panose="02070309020205020404" pitchFamily="49" charset="0"/>
                <a:cs typeface="Courier New" panose="02070309020205020404" pitchFamily="49" charset="0"/>
              </a:rPr>
              <a:t>Product_Group</a:t>
            </a:r>
            <a:r>
              <a:rPr lang="en-US" sz="2800" b="0" kern="1200" cap="none" baseline="0" dirty="0">
                <a:solidFill>
                  <a:schemeClr val="tx2"/>
                </a:solidFill>
                <a:effectLst/>
                <a:latin typeface="Courier New" panose="02070309020205020404" pitchFamily="49" charset="0"/>
                <a:cs typeface="Courier New" panose="02070309020205020404" pitchFamily="49" charset="0"/>
              </a:rPr>
              <a:t>": "A-Team, Kids",</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a:solidFill>
                  <a:schemeClr val="tx2"/>
                </a:solidFill>
                <a:effectLst/>
                <a:latin typeface="Courier New" panose="02070309020205020404" pitchFamily="49" charset="0"/>
                <a:cs typeface="Courier New" panose="02070309020205020404" pitchFamily="49" charset="0"/>
              </a:rPr>
              <a:t>Quantity": 286,</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a:solidFill>
                  <a:schemeClr val="tx2"/>
                </a:solidFill>
                <a:effectLst/>
                <a:latin typeface="Courier New" panose="02070309020205020404" pitchFamily="49" charset="0"/>
                <a:cs typeface="Courier New" panose="02070309020205020404" pitchFamily="49" charset="0"/>
              </a:rPr>
              <a:t>Profit": 4980.15,</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err="1">
                <a:solidFill>
                  <a:schemeClr val="tx2"/>
                </a:solidFill>
                <a:effectLst/>
                <a:latin typeface="Courier New" panose="02070309020205020404" pitchFamily="49" charset="0"/>
                <a:cs typeface="Courier New" panose="02070309020205020404" pitchFamily="49" charset="0"/>
              </a:rPr>
              <a:t>Total_Retail_Price</a:t>
            </a:r>
            <a:r>
              <a:rPr lang="en-US" sz="2800" b="0" kern="1200" cap="none" baseline="0" dirty="0">
                <a:solidFill>
                  <a:schemeClr val="tx2"/>
                </a:solidFill>
                <a:effectLst/>
                <a:latin typeface="Courier New" panose="02070309020205020404" pitchFamily="49" charset="0"/>
                <a:cs typeface="Courier New" panose="02070309020205020404" pitchFamily="49" charset="0"/>
              </a:rPr>
              <a:t>": 8990.9</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a:solidFill>
                  <a:srgbClr val="FF0000"/>
                </a:solidFill>
                <a:effectLst/>
                <a:latin typeface="Courier New" panose="02070309020205020404" pitchFamily="49" charset="0"/>
                <a:cs typeface="Courier New" panose="02070309020205020404" pitchFamily="49" charset="0"/>
              </a:rPr>
              <a:t>}</a:t>
            </a:r>
            <a:r>
              <a:rPr lang="en-US" sz="2800" b="0" kern="1200" cap="none" baseline="0">
                <a:solidFill>
                  <a:schemeClr val="tx2"/>
                </a:solidFill>
                <a:effectLst/>
                <a:latin typeface="Courier New" panose="02070309020205020404" pitchFamily="49" charset="0"/>
                <a:cs typeface="Courier New" panose="02070309020205020404" pitchFamily="49" charset="0"/>
              </a:rPr>
              <a:t>,</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a:solidFill>
                  <a:srgbClr val="FF0000"/>
                </a:solidFill>
                <a:effectLst/>
                <a:latin typeface="Courier New" panose="02070309020205020404" pitchFamily="49" charset="0"/>
                <a:cs typeface="Courier New" panose="02070309020205020404" pitchFamily="49" charset="0"/>
              </a:rPr>
              <a:t>{</a:t>
            </a:r>
            <a:endParaRPr lang="en-GB" sz="2800" b="0" kern="1200" cap="none" baseline="0" dirty="0">
              <a:solidFill>
                <a:srgbClr val="FF0000"/>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a:solidFill>
                  <a:schemeClr val="tx2"/>
                </a:solidFill>
                <a:effectLst/>
                <a:latin typeface="Courier New" panose="02070309020205020404" pitchFamily="49" charset="0"/>
                <a:cs typeface="Courier New" panose="02070309020205020404" pitchFamily="49" charset="0"/>
              </a:rPr>
              <a:t>Year": 1999,</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a:solidFill>
                  <a:schemeClr val="tx2"/>
                </a:solidFill>
                <a:effectLst/>
                <a:latin typeface="Courier New" panose="02070309020205020404" pitchFamily="49" charset="0"/>
                <a:cs typeface="Courier New" panose="02070309020205020404" pitchFamily="49" charset="0"/>
              </a:rPr>
              <a:t>Quarter": "1999Q1",</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6E4067E6-0BD1-A149-9445-29F2B7EE65A9}"/>
              </a:ext>
            </a:extLst>
          </p:cNvPr>
          <p:cNvSpPr/>
          <p:nvPr/>
        </p:nvSpPr>
        <p:spPr>
          <a:xfrm>
            <a:off x="2314135" y="4582144"/>
            <a:ext cx="3643532" cy="369332"/>
          </a:xfrm>
          <a:prstGeom prst="rect">
            <a:avLst/>
          </a:prstGeom>
        </p:spPr>
        <p:txBody>
          <a:bodyPr wrap="square">
            <a:spAutoFit/>
          </a:bodyPr>
          <a:lstStyle/>
          <a:p>
            <a:r>
              <a:rPr lang="en-GB" dirty="0">
                <a:solidFill>
                  <a:srgbClr val="CE9178"/>
                </a:solidFill>
                <a:latin typeface="+mj-lt"/>
                <a:hlinkClick r:id="rId3"/>
              </a:rPr>
              <a:t>http://localhost:8888/example7.json</a:t>
            </a:r>
            <a:r>
              <a:rPr lang="en-GB" dirty="0">
                <a:solidFill>
                  <a:srgbClr val="CE9178"/>
                </a:solidFill>
                <a:latin typeface="+mj-lt"/>
              </a:rPr>
              <a:t> </a:t>
            </a:r>
            <a:endParaRPr lang="en-GB" b="0" dirty="0">
              <a:solidFill>
                <a:srgbClr val="D4D4D4"/>
              </a:solidFill>
              <a:effectLst/>
              <a:latin typeface="+mj-lt"/>
            </a:endParaRPr>
          </a:p>
        </p:txBody>
      </p:sp>
      <p:sp>
        <p:nvSpPr>
          <p:cNvPr id="7" name="Right Brace 6">
            <a:extLst>
              <a:ext uri="{FF2B5EF4-FFF2-40B4-BE49-F238E27FC236}">
                <a16:creationId xmlns:a16="http://schemas.microsoft.com/office/drawing/2014/main" id="{F249C8A8-31CA-DF41-8A88-3AF9EFDA5FAC}"/>
              </a:ext>
            </a:extLst>
          </p:cNvPr>
          <p:cNvSpPr/>
          <p:nvPr/>
        </p:nvSpPr>
        <p:spPr>
          <a:xfrm>
            <a:off x="5107116" y="1479569"/>
            <a:ext cx="2162817" cy="221721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highlight>
                  <a:srgbClr val="FFFF00"/>
                </a:highlight>
              </a:rPr>
              <a:t>Row 1</a:t>
            </a:r>
          </a:p>
        </p:txBody>
      </p:sp>
    </p:spTree>
    <p:extLst>
      <p:ext uri="{BB962C8B-B14F-4D97-AF65-F5344CB8AC3E}">
        <p14:creationId xmlns:p14="http://schemas.microsoft.com/office/powerpoint/2010/main" val="22440277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2904-5AB7-0F48-BF56-77DD496763AD}"/>
              </a:ext>
            </a:extLst>
          </p:cNvPr>
          <p:cNvSpPr>
            <a:spLocks noGrp="1"/>
          </p:cNvSpPr>
          <p:nvPr>
            <p:ph type="title"/>
          </p:nvPr>
        </p:nvSpPr>
        <p:spPr/>
        <p:txBody>
          <a:bodyPr/>
          <a:lstStyle/>
          <a:p>
            <a:r>
              <a:rPr lang="en-US" dirty="0"/>
              <a:t>Pivot tables produced</a:t>
            </a:r>
          </a:p>
        </p:txBody>
      </p:sp>
      <p:sp>
        <p:nvSpPr>
          <p:cNvPr id="3" name="Text Placeholder 2">
            <a:extLst>
              <a:ext uri="{FF2B5EF4-FFF2-40B4-BE49-F238E27FC236}">
                <a16:creationId xmlns:a16="http://schemas.microsoft.com/office/drawing/2014/main" id="{91B25733-C802-CB4B-A192-0C209E57962F}"/>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7FF8E92E-90FB-C344-8E27-70E4BC902AA3}"/>
              </a:ext>
            </a:extLst>
          </p:cNvPr>
          <p:cNvSpPr>
            <a:spLocks noGrp="1"/>
          </p:cNvSpPr>
          <p:nvPr>
            <p:ph sz="quarter" idx="11"/>
          </p:nvPr>
        </p:nvSpPr>
        <p:spPr/>
        <p:txBody>
          <a:bodyPr/>
          <a:lstStyle/>
          <a:p>
            <a:endParaRPr lang="en-US" dirty="0"/>
          </a:p>
        </p:txBody>
      </p:sp>
      <p:sp>
        <p:nvSpPr>
          <p:cNvPr id="7" name="Rectangle 6">
            <a:extLst>
              <a:ext uri="{FF2B5EF4-FFF2-40B4-BE49-F238E27FC236}">
                <a16:creationId xmlns:a16="http://schemas.microsoft.com/office/drawing/2014/main" id="{9FF54330-AD67-D74F-98C5-E4F4D57E8FA7}"/>
              </a:ext>
            </a:extLst>
          </p:cNvPr>
          <p:cNvSpPr/>
          <p:nvPr/>
        </p:nvSpPr>
        <p:spPr>
          <a:xfrm>
            <a:off x="2737299" y="4582982"/>
            <a:ext cx="3669402" cy="369332"/>
          </a:xfrm>
          <a:prstGeom prst="rect">
            <a:avLst/>
          </a:prstGeom>
        </p:spPr>
        <p:txBody>
          <a:bodyPr wrap="none">
            <a:spAutoFit/>
          </a:bodyPr>
          <a:lstStyle/>
          <a:p>
            <a:r>
              <a:rPr lang="en-US" dirty="0">
                <a:hlinkClick r:id="rId3"/>
              </a:rPr>
              <a:t>http://localhost:8888/example7.html</a:t>
            </a:r>
            <a:r>
              <a:rPr lang="en-US" dirty="0"/>
              <a:t> </a:t>
            </a:r>
          </a:p>
        </p:txBody>
      </p:sp>
      <p:pic>
        <p:nvPicPr>
          <p:cNvPr id="8" name="Picture 7">
            <a:extLst>
              <a:ext uri="{FF2B5EF4-FFF2-40B4-BE49-F238E27FC236}">
                <a16:creationId xmlns:a16="http://schemas.microsoft.com/office/drawing/2014/main" id="{CBE36996-A33C-A34D-9E05-D5DCC918102C}"/>
              </a:ext>
            </a:extLst>
          </p:cNvPr>
          <p:cNvPicPr>
            <a:picLocks noChangeAspect="1"/>
          </p:cNvPicPr>
          <p:nvPr/>
        </p:nvPicPr>
        <p:blipFill>
          <a:blip r:embed="rId4"/>
          <a:stretch>
            <a:fillRect/>
          </a:stretch>
        </p:blipFill>
        <p:spPr>
          <a:xfrm>
            <a:off x="539750" y="1522282"/>
            <a:ext cx="8064500" cy="3060700"/>
          </a:xfrm>
          <a:prstGeom prst="rect">
            <a:avLst/>
          </a:prstGeom>
        </p:spPr>
      </p:pic>
      <p:sp>
        <p:nvSpPr>
          <p:cNvPr id="9" name="Rectangle 8">
            <a:extLst>
              <a:ext uri="{FF2B5EF4-FFF2-40B4-BE49-F238E27FC236}">
                <a16:creationId xmlns:a16="http://schemas.microsoft.com/office/drawing/2014/main" id="{263666EE-F0A8-654C-86AB-FFF0FA33606D}"/>
              </a:ext>
            </a:extLst>
          </p:cNvPr>
          <p:cNvSpPr/>
          <p:nvPr/>
        </p:nvSpPr>
        <p:spPr>
          <a:xfrm>
            <a:off x="0" y="0"/>
            <a:ext cx="2739211" cy="307777"/>
          </a:xfrm>
          <a:prstGeom prst="rect">
            <a:avLst/>
          </a:prstGeom>
        </p:spPr>
        <p:txBody>
          <a:bodyPr wrap="none">
            <a:spAutoFit/>
          </a:bodyPr>
          <a:lstStyle/>
          <a:p>
            <a:r>
              <a:rPr lang="en-US" sz="1400" dirty="0">
                <a:hlinkClick r:id="rId5"/>
              </a:rPr>
              <a:t>https://pivottable.js.org/examples/</a:t>
            </a:r>
            <a:r>
              <a:rPr lang="en-US" sz="1400" dirty="0"/>
              <a:t> </a:t>
            </a:r>
          </a:p>
        </p:txBody>
      </p:sp>
    </p:spTree>
    <p:extLst>
      <p:ext uri="{BB962C8B-B14F-4D97-AF65-F5344CB8AC3E}">
        <p14:creationId xmlns:p14="http://schemas.microsoft.com/office/powerpoint/2010/main" val="17256886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Phil Mason</a:t>
            </a:r>
          </a:p>
        </p:txBody>
      </p:sp>
      <p:sp>
        <p:nvSpPr>
          <p:cNvPr id="5" name="Text Placeholder 4"/>
          <p:cNvSpPr>
            <a:spLocks noGrp="1"/>
          </p:cNvSpPr>
          <p:nvPr>
            <p:ph type="body" sz="quarter" idx="10"/>
          </p:nvPr>
        </p:nvSpPr>
        <p:spPr>
          <a:xfrm>
            <a:off x="0" y="2383824"/>
            <a:ext cx="9144000" cy="879472"/>
          </a:xfrm>
        </p:spPr>
        <p:txBody>
          <a:bodyPr/>
          <a:lstStyle/>
          <a:p>
            <a:r>
              <a:rPr lang="en-US" dirty="0"/>
              <a:t>Phil has used SAS every day for 34 years. He has written 3 SAS books, many courses and lots of papers and presentations for User Groups around the world. He’s an Aussie and Brit who lives in the UK near Oxford.</a:t>
            </a:r>
          </a:p>
        </p:txBody>
      </p:sp>
    </p:spTree>
    <p:extLst>
      <p:ext uri="{BB962C8B-B14F-4D97-AF65-F5344CB8AC3E}">
        <p14:creationId xmlns:p14="http://schemas.microsoft.com/office/powerpoint/2010/main" val="4999150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9DA3-9228-654A-A104-A6D8E37D4970}"/>
              </a:ext>
            </a:extLst>
          </p:cNvPr>
          <p:cNvSpPr>
            <a:spLocks noGrp="1"/>
          </p:cNvSpPr>
          <p:nvPr>
            <p:ph type="title"/>
          </p:nvPr>
        </p:nvSpPr>
        <p:spPr/>
        <p:txBody>
          <a:bodyPr/>
          <a:lstStyle/>
          <a:p>
            <a:r>
              <a:rPr lang="en-US" dirty="0" err="1"/>
              <a:t>Dygraphs</a:t>
            </a:r>
            <a:endParaRPr lang="en-US" dirty="0"/>
          </a:p>
        </p:txBody>
      </p:sp>
      <p:sp>
        <p:nvSpPr>
          <p:cNvPr id="6" name="Text Placeholder 5">
            <a:extLst>
              <a:ext uri="{FF2B5EF4-FFF2-40B4-BE49-F238E27FC236}">
                <a16:creationId xmlns:a16="http://schemas.microsoft.com/office/drawing/2014/main" id="{8CAFD14F-D435-014F-8828-5FB5CF211DFF}"/>
              </a:ext>
            </a:extLst>
          </p:cNvPr>
          <p:cNvSpPr>
            <a:spLocks noGrp="1"/>
          </p:cNvSpPr>
          <p:nvPr>
            <p:ph type="body" sz="quarter" idx="3"/>
          </p:nvPr>
        </p:nvSpPr>
        <p:spPr/>
        <p:txBody>
          <a:bodyPr/>
          <a:lstStyle/>
          <a:p>
            <a:r>
              <a:rPr lang="en-US" dirty="0"/>
              <a:t>Free, fast, flexible, open source charting library</a:t>
            </a:r>
          </a:p>
        </p:txBody>
      </p:sp>
      <p:sp>
        <p:nvSpPr>
          <p:cNvPr id="4" name="Content Placeholder 3">
            <a:extLst>
              <a:ext uri="{FF2B5EF4-FFF2-40B4-BE49-F238E27FC236}">
                <a16:creationId xmlns:a16="http://schemas.microsoft.com/office/drawing/2014/main" id="{4F600AF5-29D6-0C4B-96C0-D3FAE8BB6B22}"/>
              </a:ext>
            </a:extLst>
          </p:cNvPr>
          <p:cNvSpPr>
            <a:spLocks noGrp="1"/>
          </p:cNvSpPr>
          <p:nvPr>
            <p:ph sz="quarter" idx="4"/>
          </p:nvPr>
        </p:nvSpPr>
        <p:spPr>
          <a:xfrm>
            <a:off x="627640" y="1014984"/>
            <a:ext cx="4500033" cy="3639312"/>
          </a:xfrm>
        </p:spPr>
        <p:txBody>
          <a:bodyPr>
            <a:normAutofit/>
          </a:bodyPr>
          <a:lstStyle/>
          <a:p>
            <a:pPr marL="0" indent="0">
              <a:buNone/>
            </a:pPr>
            <a:r>
              <a:rPr lang="en-GB" sz="1600" dirty="0">
                <a:latin typeface="Courier New" panose="02070309020205020404" pitchFamily="49" charset="0"/>
                <a:cs typeface="Courier New" panose="02070309020205020404" pitchFamily="49" charset="0"/>
              </a:rPr>
              <a:t>new </a:t>
            </a:r>
            <a:r>
              <a:rPr lang="en-GB" sz="1600" dirty="0" err="1">
                <a:latin typeface="Courier New" panose="02070309020205020404" pitchFamily="49" charset="0"/>
                <a:cs typeface="Courier New" panose="02070309020205020404" pitchFamily="49" charset="0"/>
              </a:rPr>
              <a:t>Dygraph</a:t>
            </a:r>
            <a:r>
              <a:rPr lang="en-GB" sz="1600" dirty="0">
                <a:latin typeface="Courier New" panose="02070309020205020404" pitchFamily="49" charset="0"/>
                <a:cs typeface="Courier New" panose="02070309020205020404" pitchFamily="49" charset="0"/>
              </a:rPr>
              <a:t>(div, "</a:t>
            </a:r>
            <a:r>
              <a:rPr lang="en-GB" sz="1600" dirty="0" err="1">
                <a:latin typeface="Courier New" panose="02070309020205020404" pitchFamily="49" charset="0"/>
                <a:cs typeface="Courier New" panose="02070309020205020404" pitchFamily="49" charset="0"/>
              </a:rPr>
              <a:t>ny</a:t>
            </a:r>
            <a:r>
              <a:rPr lang="en-GB" sz="1600" dirty="0">
                <a:latin typeface="Courier New" panose="02070309020205020404" pitchFamily="49" charset="0"/>
                <a:cs typeface="Courier New" panose="02070309020205020404" pitchFamily="49" charset="0"/>
              </a:rPr>
              <a:t>-vs-</a:t>
            </a:r>
            <a:r>
              <a:rPr lang="en-GB" sz="1600" dirty="0" err="1">
                <a:latin typeface="Courier New" panose="02070309020205020404" pitchFamily="49" charset="0"/>
                <a:cs typeface="Courier New" panose="02070309020205020404" pitchFamily="49" charset="0"/>
              </a:rPr>
              <a:t>sf.txt</a:t>
            </a:r>
            <a:r>
              <a:rPr lang="en-GB" sz="1600" dirty="0">
                <a:latin typeface="Courier New" panose="02070309020205020404" pitchFamily="49" charset="0"/>
                <a:cs typeface="Courier New" panose="02070309020205020404" pitchFamily="49" charset="0"/>
              </a:rPr>
              <a:t>", { </a:t>
            </a:r>
            <a:br>
              <a:rPr lang="en-GB" sz="1600">
                <a:latin typeface="Courier New" panose="02070309020205020404" pitchFamily="49" charset="0"/>
                <a:cs typeface="Courier New" panose="02070309020205020404" pitchFamily="49" charset="0"/>
              </a:rPr>
            </a:br>
            <a:r>
              <a:rPr lang="en-GB" sz="160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legend: 'always’, </a:t>
            </a:r>
            <a:br>
              <a:rPr lang="en-GB" sz="1600">
                <a:latin typeface="Courier New" panose="02070309020205020404" pitchFamily="49" charset="0"/>
                <a:cs typeface="Courier New" panose="02070309020205020404" pitchFamily="49" charset="0"/>
              </a:rPr>
            </a:br>
            <a:r>
              <a:rPr lang="en-GB" sz="1600">
                <a:latin typeface="Courier New" panose="02070309020205020404" pitchFamily="49" charset="0"/>
                <a:cs typeface="Courier New" panose="02070309020205020404" pitchFamily="49" charset="0"/>
              </a:rPr>
              <a:t>   </a:t>
            </a:r>
            <a:r>
              <a:rPr lang="en-GB" sz="1600" dirty="0">
                <a:latin typeface="Courier New" panose="02070309020205020404" pitchFamily="49" charset="0"/>
                <a:cs typeface="Courier New" panose="02070309020205020404" pitchFamily="49" charset="0"/>
              </a:rPr>
              <a:t>title: 'NYC vs. SF’, </a:t>
            </a:r>
            <a:br>
              <a:rPr lang="en-GB" sz="1600">
                <a:latin typeface="Courier New" panose="02070309020205020404" pitchFamily="49" charset="0"/>
                <a:cs typeface="Courier New" panose="02070309020205020404" pitchFamily="49" charset="0"/>
              </a:rPr>
            </a:br>
            <a:r>
              <a:rPr lang="en-GB" sz="160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showRoller</a:t>
            </a:r>
            <a:r>
              <a:rPr lang="en-GB" sz="1600" dirty="0">
                <a:latin typeface="Courier New" panose="02070309020205020404" pitchFamily="49" charset="0"/>
                <a:cs typeface="Courier New" panose="02070309020205020404" pitchFamily="49" charset="0"/>
              </a:rPr>
              <a:t>: </a:t>
            </a:r>
            <a:r>
              <a:rPr lang="en-GB" sz="1600">
                <a:latin typeface="Courier New" panose="02070309020205020404" pitchFamily="49" charset="0"/>
                <a:cs typeface="Courier New" panose="02070309020205020404" pitchFamily="49" charset="0"/>
              </a:rPr>
              <a:t>true,  </a:t>
            </a:r>
            <a:br>
              <a:rPr lang="en-GB" sz="1600">
                <a:latin typeface="Courier New" panose="02070309020205020404" pitchFamily="49" charset="0"/>
                <a:cs typeface="Courier New" panose="02070309020205020404" pitchFamily="49" charset="0"/>
              </a:rPr>
            </a:br>
            <a:r>
              <a:rPr lang="en-GB" sz="160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rollPeriod</a:t>
            </a:r>
            <a:r>
              <a:rPr lang="en-GB" sz="1600" dirty="0">
                <a:latin typeface="Courier New" panose="02070309020205020404" pitchFamily="49" charset="0"/>
                <a:cs typeface="Courier New" panose="02070309020205020404" pitchFamily="49" charset="0"/>
              </a:rPr>
              <a:t>: </a:t>
            </a:r>
            <a:r>
              <a:rPr lang="en-GB" sz="1600">
                <a:latin typeface="Courier New" panose="02070309020205020404" pitchFamily="49" charset="0"/>
                <a:cs typeface="Courier New" panose="02070309020205020404" pitchFamily="49" charset="0"/>
              </a:rPr>
              <a:t>14,  </a:t>
            </a:r>
            <a:br>
              <a:rPr lang="en-GB" sz="1600">
                <a:latin typeface="Courier New" panose="02070309020205020404" pitchFamily="49" charset="0"/>
                <a:cs typeface="Courier New" panose="02070309020205020404" pitchFamily="49" charset="0"/>
              </a:rPr>
            </a:br>
            <a:r>
              <a:rPr lang="en-GB" sz="160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customBars</a:t>
            </a:r>
            <a:r>
              <a:rPr lang="en-GB" sz="1600" dirty="0">
                <a:latin typeface="Courier New" panose="02070309020205020404" pitchFamily="49" charset="0"/>
                <a:cs typeface="Courier New" panose="02070309020205020404" pitchFamily="49" charset="0"/>
              </a:rPr>
              <a:t>: true, </a:t>
            </a:r>
            <a:br>
              <a:rPr lang="en-GB" sz="1600">
                <a:latin typeface="Courier New" panose="02070309020205020404" pitchFamily="49" charset="0"/>
                <a:cs typeface="Courier New" panose="02070309020205020404" pitchFamily="49" charset="0"/>
              </a:rPr>
            </a:br>
            <a:r>
              <a:rPr lang="en-GB" sz="160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ylabel</a:t>
            </a:r>
            <a:r>
              <a:rPr lang="en-GB" sz="1600" dirty="0">
                <a:latin typeface="Courier New" panose="02070309020205020404" pitchFamily="49" charset="0"/>
                <a:cs typeface="Courier New" panose="02070309020205020404" pitchFamily="49" charset="0"/>
              </a:rPr>
              <a:t>: 'Temperature (F)’ </a:t>
            </a:r>
            <a:br>
              <a:rPr lang="en-GB" sz="1600" dirty="0">
                <a:latin typeface="Courier New" panose="02070309020205020404" pitchFamily="49" charset="0"/>
                <a:cs typeface="Courier New" panose="02070309020205020404" pitchFamily="49" charset="0"/>
              </a:rPr>
            </a:br>
            <a:r>
              <a:rPr lang="en-GB" sz="1600" dirty="0">
                <a:latin typeface="Courier New" panose="02070309020205020404" pitchFamily="49" charset="0"/>
                <a:cs typeface="Courier New" panose="02070309020205020404" pitchFamily="49" charset="0"/>
              </a:rPr>
              <a:t>});</a:t>
            </a:r>
            <a:endParaRPr lang="en-US" sz="1600" dirty="0">
              <a:latin typeface="Courier New" panose="02070309020205020404" pitchFamily="49" charset="0"/>
              <a:cs typeface="Courier New" panose="02070309020205020404" pitchFamily="49" charset="0"/>
            </a:endParaRPr>
          </a:p>
        </p:txBody>
      </p:sp>
      <p:pic>
        <p:nvPicPr>
          <p:cNvPr id="8" name="Content Placeholder 7">
            <a:extLst>
              <a:ext uri="{FF2B5EF4-FFF2-40B4-BE49-F238E27FC236}">
                <a16:creationId xmlns:a16="http://schemas.microsoft.com/office/drawing/2014/main" id="{CC6D6E7A-0C67-4F46-A770-D71F5630A704}"/>
              </a:ext>
            </a:extLst>
          </p:cNvPr>
          <p:cNvPicPr>
            <a:picLocks noGrp="1" noChangeAspect="1"/>
          </p:cNvPicPr>
          <p:nvPr>
            <p:ph sz="quarter" idx="10"/>
          </p:nvPr>
        </p:nvPicPr>
        <p:blipFill>
          <a:blip r:embed="rId3"/>
          <a:stretch>
            <a:fillRect/>
          </a:stretch>
        </p:blipFill>
        <p:spPr>
          <a:xfrm>
            <a:off x="4703166" y="2622551"/>
            <a:ext cx="3886200" cy="1593833"/>
          </a:xfrm>
          <a:prstGeom prst="rect">
            <a:avLst/>
          </a:prstGeom>
        </p:spPr>
      </p:pic>
      <p:sp>
        <p:nvSpPr>
          <p:cNvPr id="5" name="Rectangle 4">
            <a:extLst>
              <a:ext uri="{FF2B5EF4-FFF2-40B4-BE49-F238E27FC236}">
                <a16:creationId xmlns:a16="http://schemas.microsoft.com/office/drawing/2014/main" id="{70A5E44B-8659-B24E-BAE4-15FEA1E7EF14}"/>
              </a:ext>
            </a:extLst>
          </p:cNvPr>
          <p:cNvSpPr/>
          <p:nvPr/>
        </p:nvSpPr>
        <p:spPr>
          <a:xfrm>
            <a:off x="3498501" y="4582144"/>
            <a:ext cx="2146998" cy="369332"/>
          </a:xfrm>
          <a:prstGeom prst="rect">
            <a:avLst/>
          </a:prstGeom>
        </p:spPr>
        <p:txBody>
          <a:bodyPr wrap="none">
            <a:spAutoFit/>
          </a:bodyPr>
          <a:lstStyle/>
          <a:p>
            <a:r>
              <a:rPr lang="en-US" dirty="0">
                <a:hlinkClick r:id="rId4"/>
              </a:rPr>
              <a:t>http://dygraphs.com</a:t>
            </a:r>
            <a:r>
              <a:rPr lang="en-US" dirty="0"/>
              <a:t> </a:t>
            </a:r>
          </a:p>
        </p:txBody>
      </p:sp>
      <p:sp>
        <p:nvSpPr>
          <p:cNvPr id="3" name="Rectangle 2">
            <a:extLst>
              <a:ext uri="{FF2B5EF4-FFF2-40B4-BE49-F238E27FC236}">
                <a16:creationId xmlns:a16="http://schemas.microsoft.com/office/drawing/2014/main" id="{3ED5E239-56F7-8547-BFD2-0FDBBF2BFD64}"/>
              </a:ext>
            </a:extLst>
          </p:cNvPr>
          <p:cNvSpPr/>
          <p:nvPr/>
        </p:nvSpPr>
        <p:spPr>
          <a:xfrm>
            <a:off x="-39788" y="14833"/>
            <a:ext cx="1709699" cy="307777"/>
          </a:xfrm>
          <a:prstGeom prst="rect">
            <a:avLst/>
          </a:prstGeom>
        </p:spPr>
        <p:txBody>
          <a:bodyPr wrap="none">
            <a:spAutoFit/>
          </a:bodyPr>
          <a:lstStyle/>
          <a:p>
            <a:r>
              <a:rPr lang="en-US" sz="1400" dirty="0">
                <a:hlinkClick r:id="rId4"/>
              </a:rPr>
              <a:t>http://dygraphs.com</a:t>
            </a:r>
            <a:r>
              <a:rPr lang="en-US" sz="1400" dirty="0"/>
              <a:t> </a:t>
            </a:r>
          </a:p>
        </p:txBody>
      </p:sp>
      <p:sp>
        <p:nvSpPr>
          <p:cNvPr id="12" name="Bent Arrow 11">
            <a:extLst>
              <a:ext uri="{FF2B5EF4-FFF2-40B4-BE49-F238E27FC236}">
                <a16:creationId xmlns:a16="http://schemas.microsoft.com/office/drawing/2014/main" id="{A61D3DCA-C961-8041-8120-F71D9EF2CFAC}"/>
              </a:ext>
            </a:extLst>
          </p:cNvPr>
          <p:cNvSpPr/>
          <p:nvPr/>
        </p:nvSpPr>
        <p:spPr>
          <a:xfrm flipV="1">
            <a:off x="2725867" y="2622551"/>
            <a:ext cx="1714968" cy="1143691"/>
          </a:xfrm>
          <a:prstGeom prst="bentArrow">
            <a:avLst>
              <a:gd name="adj1" fmla="val 25000"/>
              <a:gd name="adj2" fmla="val 24597"/>
              <a:gd name="adj3" fmla="val 25000"/>
              <a:gd name="adj4" fmla="val 66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3" name="TextBox 12">
            <a:extLst>
              <a:ext uri="{FF2B5EF4-FFF2-40B4-BE49-F238E27FC236}">
                <a16:creationId xmlns:a16="http://schemas.microsoft.com/office/drawing/2014/main" id="{BD255230-8628-FA4A-AC9F-44C8E661D4B6}"/>
              </a:ext>
            </a:extLst>
          </p:cNvPr>
          <p:cNvSpPr txBox="1"/>
          <p:nvPr/>
        </p:nvSpPr>
        <p:spPr>
          <a:xfrm>
            <a:off x="470780" y="3974471"/>
            <a:ext cx="3137654" cy="369332"/>
          </a:xfrm>
          <a:prstGeom prst="rect">
            <a:avLst/>
          </a:prstGeom>
          <a:noFill/>
        </p:spPr>
        <p:txBody>
          <a:bodyPr wrap="none" rtlCol="0">
            <a:spAutoFit/>
          </a:bodyPr>
          <a:lstStyle/>
          <a:p>
            <a:pPr marL="285750" indent="-285750">
              <a:buFont typeface="Arial" panose="020B0604020202020204" pitchFamily="34" charset="0"/>
              <a:buChar char="•"/>
            </a:pPr>
            <a:r>
              <a:rPr lang="en-US" dirty="0"/>
              <a:t>Great for Time Series Graphs</a:t>
            </a:r>
          </a:p>
        </p:txBody>
      </p:sp>
    </p:spTree>
    <p:extLst>
      <p:ext uri="{BB962C8B-B14F-4D97-AF65-F5344CB8AC3E}">
        <p14:creationId xmlns:p14="http://schemas.microsoft.com/office/powerpoint/2010/main" val="33364436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B1888-4D9E-C147-B142-43EE30CCA478}"/>
              </a:ext>
            </a:extLst>
          </p:cNvPr>
          <p:cNvSpPr>
            <a:spLocks noGrp="1"/>
          </p:cNvSpPr>
          <p:nvPr>
            <p:ph type="title"/>
          </p:nvPr>
        </p:nvSpPr>
        <p:spPr/>
        <p:txBody>
          <a:bodyPr/>
          <a:lstStyle/>
          <a:p>
            <a:r>
              <a:rPr lang="en-US" dirty="0"/>
              <a:t>HTML</a:t>
            </a:r>
          </a:p>
        </p:txBody>
      </p:sp>
      <p:sp>
        <p:nvSpPr>
          <p:cNvPr id="3" name="Text Placeholder 2">
            <a:extLst>
              <a:ext uri="{FF2B5EF4-FFF2-40B4-BE49-F238E27FC236}">
                <a16:creationId xmlns:a16="http://schemas.microsoft.com/office/drawing/2014/main" id="{96DC8829-F6C3-C94A-9A24-E5B033B815CD}"/>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DA6A0A85-125B-8743-9C05-5A9E4D030A5F}"/>
              </a:ext>
            </a:extLst>
          </p:cNvPr>
          <p:cNvSpPr>
            <a:spLocks noGrp="1"/>
          </p:cNvSpPr>
          <p:nvPr>
            <p:ph sz="quarter" idx="11"/>
          </p:nvPr>
        </p:nvSpPr>
        <p:spPr>
          <a:xfrm>
            <a:off x="626364" y="1016459"/>
            <a:ext cx="7891272" cy="2948959"/>
          </a:xfrm>
          <a:solidFill>
            <a:schemeClr val="accent5">
              <a:lumMod val="20000"/>
              <a:lumOff val="80000"/>
            </a:schemeClr>
          </a:solidFill>
        </p:spPr>
        <p:txBody>
          <a:bodyPr>
            <a:normAutofit/>
          </a:bodyPr>
          <a:lstStyle/>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&lt;link </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rel</a:t>
            </a:r>
            <a:r>
              <a:rPr lang="en-US" sz="1800" b="0" kern="1200" cap="none" baseline="0" dirty="0">
                <a:solidFill>
                  <a:schemeClr val="tx2"/>
                </a:solidFill>
                <a:effectLst/>
                <a:latin typeface="Courier New" panose="02070309020205020404" pitchFamily="49" charset="0"/>
                <a:cs typeface="Courier New" panose="02070309020205020404" pitchFamily="49" charset="0"/>
              </a:rPr>
              <a:t>="stylesheet” </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href</a:t>
            </a:r>
            <a:r>
              <a:rPr lang="en-US" sz="1800" b="0" kern="1200" cap="none" baseline="0" dirty="0">
                <a:solidFill>
                  <a:schemeClr val="tx2"/>
                </a:solidFill>
                <a:effectLst/>
                <a:latin typeface="Courier New" panose="02070309020205020404" pitchFamily="49" charset="0"/>
                <a:cs typeface="Courier New" panose="02070309020205020404" pitchFamily="49" charset="0"/>
              </a:rPr>
              <a:t>="https://</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cdnjs.cloudflare.com</a:t>
            </a:r>
            <a:r>
              <a:rPr lang="en-US" sz="1800" b="0" kern="1200" cap="none" baseline="0" dirty="0">
                <a:solidFill>
                  <a:schemeClr val="tx2"/>
                </a:solidFill>
                <a:effectLst/>
                <a:latin typeface="Courier New" panose="02070309020205020404" pitchFamily="49" charset="0"/>
                <a:cs typeface="Courier New" panose="02070309020205020404" pitchFamily="49" charset="0"/>
              </a:rPr>
              <a:t>/ajax/libs/</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dygraph</a:t>
            </a:r>
            <a:r>
              <a:rPr lang="en-US" sz="1800" b="0" kern="1200" cap="none" baseline="0" dirty="0">
                <a:solidFill>
                  <a:schemeClr val="tx2"/>
                </a:solidFill>
                <a:effectLst/>
                <a:latin typeface="Courier New" panose="02070309020205020404" pitchFamily="49" charset="0"/>
                <a:cs typeface="Courier New" panose="02070309020205020404" pitchFamily="49" charset="0"/>
              </a:rPr>
              <a:t>/2.1.0/</a:t>
            </a:r>
            <a:r>
              <a:rPr lang="en-US" sz="1800" b="1" kern="1200" cap="none" baseline="0" dirty="0" err="1">
                <a:solidFill>
                  <a:schemeClr val="tx2"/>
                </a:solidFill>
                <a:effectLst/>
                <a:latin typeface="Courier New" panose="02070309020205020404" pitchFamily="49" charset="0"/>
                <a:cs typeface="Courier New" panose="02070309020205020404" pitchFamily="49" charset="0"/>
              </a:rPr>
              <a:t>dygraph.css</a:t>
            </a:r>
            <a:r>
              <a:rPr lang="en-US" sz="1800" b="0" kern="1200" cap="none" baseline="0" dirty="0">
                <a:solidFill>
                  <a:schemeClr val="tx2"/>
                </a:solidFill>
                <a:effectLst/>
                <a:latin typeface="Courier New" panose="02070309020205020404" pitchFamily="49" charset="0"/>
                <a:cs typeface="Courier New" panose="02070309020205020404" pitchFamily="49" charset="0"/>
              </a:rPr>
              <a:t>" /&gt;</a:t>
            </a:r>
          </a:p>
          <a:p>
            <a:pPr marL="0" indent="0">
              <a:buNone/>
            </a:pP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&lt;script type="text/</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javascript</a:t>
            </a:r>
            <a:r>
              <a:rPr lang="en-US" sz="1800" b="0" kern="1200" cap="none" baseline="0" dirty="0">
                <a:solidFill>
                  <a:schemeClr val="tx2"/>
                </a:solidFill>
                <a:effectLst/>
                <a:latin typeface="Courier New" panose="02070309020205020404" pitchFamily="49" charset="0"/>
                <a:cs typeface="Courier New" panose="02070309020205020404" pitchFamily="49" charset="0"/>
              </a:rPr>
              <a:t>" </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src</a:t>
            </a:r>
            <a:r>
              <a:rPr lang="en-US" sz="1800" b="0" kern="1200" cap="none" baseline="0" dirty="0">
                <a:solidFill>
                  <a:schemeClr val="tx2"/>
                </a:solidFill>
                <a:effectLst/>
                <a:latin typeface="Courier New" panose="02070309020205020404" pitchFamily="49" charset="0"/>
                <a:cs typeface="Courier New" panose="02070309020205020404" pitchFamily="49" charset="0"/>
              </a:rPr>
              <a:t>="https://</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code.jquery.com</a:t>
            </a:r>
            <a:r>
              <a:rPr lang="en-US" sz="1800" b="0" kern="1200" cap="none" baseline="0" dirty="0">
                <a:solidFill>
                  <a:schemeClr val="tx2"/>
                </a:solidFill>
                <a:effectLst/>
                <a:latin typeface="Courier New" panose="02070309020205020404" pitchFamily="49" charset="0"/>
                <a:cs typeface="Courier New" panose="02070309020205020404" pitchFamily="49" charset="0"/>
              </a:rPr>
              <a:t>/jquery-3.3.1.js"&gt;&lt;/script&gt;</a:t>
            </a:r>
          </a:p>
          <a:p>
            <a:pPr marL="0" indent="0">
              <a:buNone/>
            </a:pP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&lt;script type="text/</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javascript</a:t>
            </a:r>
            <a:r>
              <a:rPr lang="en-US" sz="1800" b="0" kern="1200" cap="none" baseline="0" dirty="0">
                <a:solidFill>
                  <a:schemeClr val="tx2"/>
                </a:solidFill>
                <a:effectLst/>
                <a:latin typeface="Courier New" panose="02070309020205020404" pitchFamily="49" charset="0"/>
                <a:cs typeface="Courier New" panose="02070309020205020404" pitchFamily="49" charset="0"/>
              </a:rPr>
              <a:t>" </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src</a:t>
            </a:r>
            <a:r>
              <a:rPr lang="en-US" sz="1800" b="0" kern="1200" cap="none" baseline="0" dirty="0">
                <a:solidFill>
                  <a:schemeClr val="tx2"/>
                </a:solidFill>
                <a:effectLst/>
                <a:latin typeface="Courier New" panose="02070309020205020404" pitchFamily="49" charset="0"/>
                <a:cs typeface="Courier New" panose="02070309020205020404" pitchFamily="49" charset="0"/>
              </a:rPr>
              <a:t>="https://</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cdnjs.cloudflare.com</a:t>
            </a:r>
            <a:r>
              <a:rPr lang="en-US" sz="1800" b="0" kern="1200" cap="none" baseline="0" dirty="0">
                <a:solidFill>
                  <a:schemeClr val="tx2"/>
                </a:solidFill>
                <a:effectLst/>
                <a:latin typeface="Courier New" panose="02070309020205020404" pitchFamily="49" charset="0"/>
                <a:cs typeface="Courier New" panose="02070309020205020404" pitchFamily="49" charset="0"/>
              </a:rPr>
              <a:t>/ajax/libs/</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dygraph</a:t>
            </a:r>
            <a:r>
              <a:rPr lang="en-US" sz="1800" b="0" kern="1200" cap="none" baseline="0" dirty="0">
                <a:solidFill>
                  <a:schemeClr val="tx2"/>
                </a:solidFill>
                <a:effectLst/>
                <a:latin typeface="Courier New" panose="02070309020205020404" pitchFamily="49" charset="0"/>
                <a:cs typeface="Courier New" panose="02070309020205020404" pitchFamily="49" charset="0"/>
              </a:rPr>
              <a:t>/2.1.0/</a:t>
            </a:r>
            <a:r>
              <a:rPr lang="en-US" sz="1800" b="1" kern="1200" cap="none" baseline="0" dirty="0" err="1">
                <a:solidFill>
                  <a:schemeClr val="tx2"/>
                </a:solidFill>
                <a:effectLst/>
                <a:latin typeface="Courier New" panose="02070309020205020404" pitchFamily="49" charset="0"/>
                <a:cs typeface="Courier New" panose="02070309020205020404" pitchFamily="49" charset="0"/>
              </a:rPr>
              <a:t>dygraph.js</a:t>
            </a:r>
            <a:r>
              <a:rPr lang="en-US" sz="1800" b="0" kern="1200" cap="none" baseline="0" dirty="0">
                <a:solidFill>
                  <a:schemeClr val="tx2"/>
                </a:solidFill>
                <a:effectLst/>
                <a:latin typeface="Courier New" panose="02070309020205020404" pitchFamily="49" charset="0"/>
                <a:cs typeface="Courier New" panose="02070309020205020404" pitchFamily="49" charset="0"/>
              </a:rPr>
              <a:t>"&gt;&lt;/script&gt;</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24277C01-B4B6-A448-892B-A4E553D6563E}"/>
              </a:ext>
            </a:extLst>
          </p:cNvPr>
          <p:cNvSpPr/>
          <p:nvPr/>
        </p:nvSpPr>
        <p:spPr>
          <a:xfrm>
            <a:off x="-39788" y="14833"/>
            <a:ext cx="1709699" cy="307777"/>
          </a:xfrm>
          <a:prstGeom prst="rect">
            <a:avLst/>
          </a:prstGeom>
        </p:spPr>
        <p:txBody>
          <a:bodyPr wrap="none">
            <a:spAutoFit/>
          </a:bodyPr>
          <a:lstStyle/>
          <a:p>
            <a:r>
              <a:rPr lang="en-US" sz="1400" dirty="0">
                <a:hlinkClick r:id="rId3"/>
              </a:rPr>
              <a:t>http://dygraphs.com</a:t>
            </a:r>
            <a:r>
              <a:rPr lang="en-US" sz="1400" dirty="0"/>
              <a:t> </a:t>
            </a:r>
          </a:p>
        </p:txBody>
      </p:sp>
    </p:spTree>
    <p:extLst>
      <p:ext uri="{BB962C8B-B14F-4D97-AF65-F5344CB8AC3E}">
        <p14:creationId xmlns:p14="http://schemas.microsoft.com/office/powerpoint/2010/main" val="2659236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5220E-3B94-9741-8FE6-1FD37F87C13B}"/>
              </a:ext>
            </a:extLst>
          </p:cNvPr>
          <p:cNvSpPr>
            <a:spLocks noGrp="1"/>
          </p:cNvSpPr>
          <p:nvPr>
            <p:ph type="title"/>
          </p:nvPr>
        </p:nvSpPr>
        <p:spPr/>
        <p:txBody>
          <a:bodyPr/>
          <a:lstStyle/>
          <a:p>
            <a:r>
              <a:rPr lang="en-US" dirty="0"/>
              <a:t>JavaScript</a:t>
            </a:r>
          </a:p>
        </p:txBody>
      </p:sp>
      <p:sp>
        <p:nvSpPr>
          <p:cNvPr id="3" name="Text Placeholder 2">
            <a:extLst>
              <a:ext uri="{FF2B5EF4-FFF2-40B4-BE49-F238E27FC236}">
                <a16:creationId xmlns:a16="http://schemas.microsoft.com/office/drawing/2014/main" id="{DA02F001-3E58-074C-BF5C-734FC1EA7649}"/>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7E14A627-07F5-3E44-B073-55CE397212F9}"/>
              </a:ext>
            </a:extLst>
          </p:cNvPr>
          <p:cNvSpPr>
            <a:spLocks noGrp="1"/>
          </p:cNvSpPr>
          <p:nvPr>
            <p:ph sz="quarter" idx="11"/>
          </p:nvPr>
        </p:nvSpPr>
        <p:spPr>
          <a:solidFill>
            <a:schemeClr val="accent5">
              <a:lumMod val="20000"/>
              <a:lumOff val="80000"/>
            </a:schemeClr>
          </a:solidFill>
        </p:spPr>
        <p:txBody>
          <a:bodyPr>
            <a:normAutofit fontScale="92500" lnSpcReduction="20000"/>
          </a:bodyPr>
          <a:lstStyle/>
          <a:p>
            <a:pPr marL="0" indent="0">
              <a:buNone/>
            </a:pPr>
            <a:r>
              <a:rPr lang="en-US" sz="2800" b="0" kern="1200" cap="none" baseline="0" dirty="0">
                <a:solidFill>
                  <a:schemeClr val="tx2"/>
                </a:solidFill>
                <a:effectLst/>
                <a:latin typeface="Courier New" panose="02070309020205020404" pitchFamily="49" charset="0"/>
                <a:cs typeface="Courier New" panose="02070309020205020404" pitchFamily="49" charset="0"/>
              </a:rPr>
              <a:t>$(document).ready</a:t>
            </a:r>
            <a:r>
              <a:rPr lang="en-US" sz="2800" b="1" kern="1200" cap="none" baseline="0" dirty="0">
                <a:solidFill>
                  <a:srgbClr val="FF0000"/>
                </a:solidFill>
                <a:effectLst/>
                <a:latin typeface="Courier New" panose="02070309020205020404" pitchFamily="49" charset="0"/>
                <a:cs typeface="Courier New" panose="02070309020205020404" pitchFamily="49" charset="0"/>
              </a:rPr>
              <a:t>(</a:t>
            </a:r>
            <a:r>
              <a:rPr lang="en-US" sz="2800" b="0" kern="1200" cap="none" baseline="0" dirty="0">
                <a:solidFill>
                  <a:schemeClr val="tx2"/>
                </a:solidFill>
                <a:effectLst/>
                <a:latin typeface="Courier New" panose="02070309020205020404" pitchFamily="49" charset="0"/>
                <a:cs typeface="Courier New" panose="02070309020205020404" pitchFamily="49" charset="0"/>
              </a:rPr>
              <a:t>function()</a:t>
            </a:r>
            <a:r>
              <a:rPr lang="en-US" sz="2800" b="1" kern="1200" cap="none" baseline="0" dirty="0">
                <a:solidFill>
                  <a:srgbClr val="FF0000"/>
                </a:solidFill>
                <a:effectLst/>
                <a:latin typeface="Courier New" panose="02070309020205020404" pitchFamily="49" charset="0"/>
                <a:cs typeface="Courier New" panose="02070309020205020404" pitchFamily="49" charset="0"/>
              </a:rPr>
              <a:t>{</a:t>
            </a:r>
            <a:endParaRPr lang="en-GB" sz="2800" b="1" kern="1200" cap="none" baseline="0" dirty="0">
              <a:solidFill>
                <a:srgbClr val="FF0000"/>
              </a:solidFill>
              <a:effectLst/>
              <a:latin typeface="Courier New" panose="02070309020205020404" pitchFamily="49" charset="0"/>
              <a:cs typeface="Courier New" panose="02070309020205020404" pitchFamily="49" charset="0"/>
            </a:endParaRPr>
          </a:p>
          <a:p>
            <a:pPr marL="0" indent="0">
              <a:buNone/>
            </a:pPr>
            <a:r>
              <a:rPr lang="en-US" sz="2800" b="1" kern="1200" cap="none" baseline="0">
                <a:solidFill>
                  <a:schemeClr val="tx2"/>
                </a:solidFill>
                <a:effectLst/>
                <a:latin typeface="Courier New" panose="02070309020205020404" pitchFamily="49" charset="0"/>
                <a:cs typeface="Courier New" panose="02070309020205020404" pitchFamily="49" charset="0"/>
              </a:rPr>
              <a:t>  var </a:t>
            </a:r>
            <a:r>
              <a:rPr lang="en-US" sz="2800" b="1" kern="1200" cap="none" baseline="0" dirty="0">
                <a:solidFill>
                  <a:schemeClr val="tx2"/>
                </a:solidFill>
                <a:effectLst/>
                <a:latin typeface="Courier New" panose="02070309020205020404" pitchFamily="49" charset="0"/>
                <a:cs typeface="Courier New" panose="02070309020205020404" pitchFamily="49" charset="0"/>
              </a:rPr>
              <a:t>g1 = new </a:t>
            </a:r>
            <a:r>
              <a:rPr lang="en-US" sz="2800" b="1" kern="1200" cap="none" baseline="0" dirty="0" err="1">
                <a:solidFill>
                  <a:schemeClr val="tx2"/>
                </a:solidFill>
                <a:effectLst/>
                <a:latin typeface="Courier New" panose="02070309020205020404" pitchFamily="49" charset="0"/>
                <a:cs typeface="Courier New" panose="02070309020205020404" pitchFamily="49" charset="0"/>
              </a:rPr>
              <a:t>Dygraph</a:t>
            </a:r>
            <a:r>
              <a:rPr lang="en-US" sz="2800" b="1" kern="1200" cap="none" baseline="0" dirty="0">
                <a:solidFill>
                  <a:srgbClr val="00B050"/>
                </a:solidFill>
                <a:effectLst/>
                <a:latin typeface="Courier New" panose="02070309020205020404" pitchFamily="49" charset="0"/>
                <a:cs typeface="Courier New" panose="02070309020205020404" pitchFamily="49" charset="0"/>
              </a:rPr>
              <a:t>(</a:t>
            </a:r>
            <a:endParaRPr lang="en-GB" sz="2800" b="0" kern="1200" cap="none" baseline="0" dirty="0">
              <a:solidFill>
                <a:srgbClr val="00B050"/>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document</a:t>
            </a:r>
            <a:r>
              <a:rPr lang="en-US" sz="2800" b="0" kern="1200" cap="none" baseline="0" dirty="0" err="1">
                <a:solidFill>
                  <a:schemeClr val="tx2"/>
                </a:solidFill>
                <a:effectLst/>
                <a:latin typeface="Courier New" panose="02070309020205020404" pitchFamily="49" charset="0"/>
                <a:cs typeface="Courier New" panose="02070309020205020404" pitchFamily="49" charset="0"/>
              </a:rPr>
              <a:t>.getElementById</a:t>
            </a:r>
            <a:r>
              <a:rPr lang="en-US" sz="2800" b="0" kern="1200" cap="none" baseline="0" dirty="0">
                <a:solidFill>
                  <a:schemeClr val="tx2"/>
                </a:solidFill>
                <a:effectLst/>
                <a:latin typeface="Courier New" panose="02070309020205020404" pitchFamily="49" charset="0"/>
                <a:cs typeface="Courier New" panose="02070309020205020404" pitchFamily="49" charset="0"/>
              </a:rPr>
              <a:t>("graph"),</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dirty="0">
                <a:solidFill>
                  <a:schemeClr val="tx2"/>
                </a:solidFill>
                <a:effectLst/>
                <a:latin typeface="Courier New" panose="02070309020205020404" pitchFamily="49" charset="0"/>
                <a:cs typeface="Courier New" panose="02070309020205020404" pitchFamily="49" charset="0"/>
              </a:rPr>
              <a:t>"</a:t>
            </a:r>
            <a:r>
              <a:rPr lang="en-US" sz="2800" kern="1200" cap="none" baseline="0" dirty="0">
                <a:solidFill>
                  <a:srgbClr val="7030A0"/>
                </a:solidFill>
                <a:effectLst/>
                <a:latin typeface="Courier New" panose="02070309020205020404" pitchFamily="49" charset="0"/>
                <a:cs typeface="Courier New" panose="02070309020205020404" pitchFamily="49" charset="0"/>
              </a:rPr>
              <a:t>http://d351tq92/</a:t>
            </a:r>
            <a:r>
              <a:rPr lang="en-US" sz="2800" kern="1200" cap="none" baseline="0" dirty="0" err="1">
                <a:solidFill>
                  <a:srgbClr val="7030A0"/>
                </a:solidFill>
                <a:effectLst/>
                <a:latin typeface="Courier New" panose="02070309020205020404" pitchFamily="49" charset="0"/>
                <a:cs typeface="Courier New" panose="02070309020205020404" pitchFamily="49" charset="0"/>
              </a:rPr>
              <a:t>SASStoredProcess</a:t>
            </a:r>
            <a:r>
              <a:rPr lang="en-US" sz="2800" kern="1200" cap="none" baseline="0" dirty="0">
                <a:solidFill>
                  <a:srgbClr val="7030A0"/>
                </a:solidFill>
                <a:effectLst/>
                <a:latin typeface="Courier New" panose="02070309020205020404" pitchFamily="49" charset="0"/>
                <a:cs typeface="Courier New" panose="02070309020205020404" pitchFamily="49" charset="0"/>
              </a:rPr>
              <a:t>/</a:t>
            </a:r>
            <a:r>
              <a:rPr lang="en-US" sz="2800" kern="1200" cap="none" baseline="0" dirty="0" err="1">
                <a:solidFill>
                  <a:srgbClr val="7030A0"/>
                </a:solidFill>
                <a:effectLst/>
                <a:latin typeface="Courier New" panose="02070309020205020404" pitchFamily="49" charset="0"/>
                <a:cs typeface="Courier New" panose="02070309020205020404" pitchFamily="49" charset="0"/>
              </a:rPr>
              <a:t>do?_program</a:t>
            </a:r>
            <a:r>
              <a:rPr lang="en-US" sz="2800" kern="1200" cap="none" baseline="0" dirty="0">
                <a:solidFill>
                  <a:srgbClr val="7030A0"/>
                </a:solidFill>
                <a:effectLst/>
                <a:latin typeface="Courier New" panose="02070309020205020404" pitchFamily="49" charset="0"/>
                <a:cs typeface="Courier New" panose="02070309020205020404" pitchFamily="49" charset="0"/>
              </a:rPr>
              <a:t>=/</a:t>
            </a:r>
            <a:r>
              <a:rPr lang="en-US" sz="2800" kern="1200" cap="none" baseline="0" dirty="0" err="1">
                <a:solidFill>
                  <a:srgbClr val="7030A0"/>
                </a:solidFill>
                <a:effectLst/>
                <a:latin typeface="Courier New" panose="02070309020205020404" pitchFamily="49" charset="0"/>
                <a:cs typeface="Courier New" panose="02070309020205020404" pitchFamily="49" charset="0"/>
              </a:rPr>
              <a:t>User+Folders</a:t>
            </a:r>
            <a:r>
              <a:rPr lang="en-US" sz="2800" kern="1200" cap="none" baseline="0" dirty="0">
                <a:solidFill>
                  <a:srgbClr val="7030A0"/>
                </a:solidFill>
                <a:effectLst/>
                <a:latin typeface="Courier New" panose="02070309020205020404" pitchFamily="49" charset="0"/>
                <a:cs typeface="Courier New" panose="02070309020205020404" pitchFamily="49" charset="0"/>
              </a:rPr>
              <a:t>/</a:t>
            </a:r>
            <a:r>
              <a:rPr lang="en-US" sz="2800" kern="1200" cap="none" baseline="0" dirty="0" err="1">
                <a:solidFill>
                  <a:srgbClr val="7030A0"/>
                </a:solidFill>
                <a:effectLst/>
                <a:latin typeface="Courier New" panose="02070309020205020404" pitchFamily="49" charset="0"/>
                <a:cs typeface="Courier New" panose="02070309020205020404" pitchFamily="49" charset="0"/>
              </a:rPr>
              <a:t>phil</a:t>
            </a:r>
            <a:r>
              <a:rPr lang="en-US" sz="2800" kern="1200" cap="none" baseline="0" dirty="0">
                <a:solidFill>
                  <a:srgbClr val="7030A0"/>
                </a:solidFill>
                <a:effectLst/>
                <a:latin typeface="Courier New" panose="02070309020205020404" pitchFamily="49" charset="0"/>
                <a:cs typeface="Courier New" panose="02070309020205020404" pitchFamily="49" charset="0"/>
              </a:rPr>
              <a:t>/</a:t>
            </a:r>
            <a:r>
              <a:rPr lang="en-US" sz="2800" kern="1200" cap="none" baseline="0" dirty="0" err="1">
                <a:solidFill>
                  <a:srgbClr val="7030A0"/>
                </a:solidFill>
                <a:effectLst/>
                <a:latin typeface="Courier New" panose="02070309020205020404" pitchFamily="49" charset="0"/>
                <a:cs typeface="Courier New" panose="02070309020205020404" pitchFamily="49" charset="0"/>
              </a:rPr>
              <a:t>My+Folder</a:t>
            </a:r>
            <a:r>
              <a:rPr lang="en-US" sz="2800" kern="1200" cap="none" baseline="0" dirty="0">
                <a:solidFill>
                  <a:srgbClr val="7030A0"/>
                </a:solidFill>
                <a:effectLst/>
                <a:latin typeface="Courier New" panose="02070309020205020404" pitchFamily="49" charset="0"/>
                <a:cs typeface="Courier New" panose="02070309020205020404" pitchFamily="49" charset="0"/>
              </a:rPr>
              <a:t>/example8</a:t>
            </a:r>
            <a:r>
              <a:rPr lang="en-US" sz="2800" b="0" kern="1200" cap="none" baseline="0" dirty="0">
                <a:solidFill>
                  <a:schemeClr val="tx2"/>
                </a:solidFill>
                <a:effectLst/>
                <a:latin typeface="Courier New" panose="02070309020205020404" pitchFamily="49" charset="0"/>
                <a:cs typeface="Courier New" panose="02070309020205020404" pitchFamily="49" charset="0"/>
              </a:rPr>
              <a:t>",</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a:solidFill>
                  <a:schemeClr val="tx2"/>
                </a:solidFill>
                <a:effectLst/>
                <a:latin typeface="Courier New" panose="02070309020205020404" pitchFamily="49" charset="0"/>
                <a:cs typeface="Courier New" panose="02070309020205020404" pitchFamily="49" charset="0"/>
              </a:rPr>
              <a:t>{</a:t>
            </a:r>
            <a:r>
              <a:rPr lang="en-US" sz="2800" b="0" kern="1200" cap="none" baseline="0" dirty="0" err="1">
                <a:solidFill>
                  <a:schemeClr val="tx2"/>
                </a:solidFill>
                <a:effectLst/>
                <a:latin typeface="Courier New" panose="02070309020205020404" pitchFamily="49" charset="0"/>
                <a:cs typeface="Courier New" panose="02070309020205020404" pitchFamily="49" charset="0"/>
              </a:rPr>
              <a:t>title:"Air</a:t>
            </a:r>
            <a:r>
              <a:rPr lang="en-US" sz="2800" b="0" kern="1200" cap="none" baseline="0" dirty="0">
                <a:solidFill>
                  <a:schemeClr val="tx2"/>
                </a:solidFill>
                <a:effectLst/>
                <a:latin typeface="Courier New" panose="02070309020205020404" pitchFamily="49" charset="0"/>
                <a:cs typeface="Courier New" panose="02070309020205020404" pitchFamily="49" charset="0"/>
              </a:rPr>
              <a:t> Quality"</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a:solidFill>
                  <a:schemeClr val="tx2"/>
                </a:solidFill>
                <a:effectLst/>
                <a:latin typeface="Courier New" panose="02070309020205020404" pitchFamily="49" charset="0"/>
                <a:cs typeface="Courier New" panose="02070309020205020404" pitchFamily="49" charset="0"/>
              </a:rPr>
              <a:t>,</a:t>
            </a:r>
            <a:r>
              <a:rPr lang="en-US" sz="2800" b="0" kern="1200" cap="none" baseline="0" dirty="0" err="1">
                <a:solidFill>
                  <a:schemeClr val="tx2"/>
                </a:solidFill>
                <a:effectLst/>
                <a:latin typeface="Courier New" panose="02070309020205020404" pitchFamily="49" charset="0"/>
                <a:cs typeface="Courier New" panose="02070309020205020404" pitchFamily="49" charset="0"/>
              </a:rPr>
              <a:t>xlabel</a:t>
            </a:r>
            <a:r>
              <a:rPr lang="en-US" sz="2800" b="0" kern="1200" cap="none" baseline="0" dirty="0">
                <a:solidFill>
                  <a:schemeClr val="tx2"/>
                </a:solidFill>
                <a:effectLst/>
                <a:latin typeface="Courier New" panose="02070309020205020404" pitchFamily="49" charset="0"/>
                <a:cs typeface="Courier New" panose="02070309020205020404" pitchFamily="49" charset="0"/>
              </a:rPr>
              <a:t>: "Year"</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0" kern="1200" cap="none" baseline="0" dirty="0">
                <a:solidFill>
                  <a:schemeClr val="tx2"/>
                </a:solidFill>
                <a:effectLst/>
                <a:latin typeface="Courier New" panose="02070309020205020404" pitchFamily="49" charset="0"/>
                <a:cs typeface="Courier New" panose="02070309020205020404" pitchFamily="49" charset="0"/>
              </a:rPr>
              <a:t>,</a:t>
            </a:r>
            <a:r>
              <a:rPr lang="en-US" sz="2800" b="0" kern="1200" cap="none" baseline="0" dirty="0" err="1">
                <a:solidFill>
                  <a:schemeClr val="tx2"/>
                </a:solidFill>
                <a:effectLst/>
                <a:latin typeface="Courier New" panose="02070309020205020404" pitchFamily="49" charset="0"/>
                <a:cs typeface="Courier New" panose="02070309020205020404" pitchFamily="49" charset="0"/>
              </a:rPr>
              <a:t>drawGrid</a:t>
            </a:r>
            <a:r>
              <a:rPr lang="en-US" sz="2800" b="0" kern="1200" cap="none" baseline="0" dirty="0">
                <a:solidFill>
                  <a:schemeClr val="tx2"/>
                </a:solidFill>
                <a:effectLst/>
                <a:latin typeface="Courier New" panose="02070309020205020404" pitchFamily="49" charset="0"/>
                <a:cs typeface="Courier New" panose="02070309020205020404" pitchFamily="49" charset="0"/>
              </a:rPr>
              <a:t>: true}</a:t>
            </a:r>
            <a:endParaRPr lang="en-GB" sz="2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2800" b="1" kern="1200" cap="none" baseline="0">
                <a:solidFill>
                  <a:srgbClr val="00B050"/>
                </a:solidFill>
                <a:effectLst/>
                <a:latin typeface="Courier New" panose="02070309020205020404" pitchFamily="49" charset="0"/>
                <a:cs typeface="Courier New" panose="02070309020205020404" pitchFamily="49" charset="0"/>
              </a:rPr>
              <a:t>);</a:t>
            </a:r>
            <a:r>
              <a:rPr lang="en-US" sz="2800" b="0" kern="1200" cap="none" baseline="0">
                <a:solidFill>
                  <a:schemeClr val="tx2"/>
                </a:solidFill>
                <a:effectLst/>
                <a:latin typeface="Courier New" panose="02070309020205020404" pitchFamily="49" charset="0"/>
                <a:cs typeface="Courier New" panose="02070309020205020404" pitchFamily="49" charset="0"/>
              </a:rPr>
              <a:t>                          </a:t>
            </a:r>
            <a:r>
              <a:rPr lang="en-US" sz="2800" b="1" kern="1200" cap="none" baseline="0">
                <a:solidFill>
                  <a:srgbClr val="FF0000"/>
                </a:solidFill>
                <a:effectLst/>
                <a:latin typeface="Courier New" panose="02070309020205020404" pitchFamily="49" charset="0"/>
                <a:cs typeface="Courier New" panose="02070309020205020404" pitchFamily="49" charset="0"/>
              </a:rPr>
              <a:t>}) </a:t>
            </a:r>
            <a:r>
              <a:rPr lang="en-US" sz="2800" b="1" kern="1200" cap="none" baseline="0" dirty="0">
                <a:solidFill>
                  <a:srgbClr val="FF0000"/>
                </a:solidFill>
                <a:effectLst/>
                <a:latin typeface="Courier New" panose="02070309020205020404" pitchFamily="49" charset="0"/>
                <a:cs typeface="Courier New" panose="02070309020205020404" pitchFamily="49" charset="0"/>
              </a:rPr>
              <a:t>;</a:t>
            </a:r>
            <a:endParaRPr lang="en-US" dirty="0">
              <a:solidFill>
                <a:srgbClr val="FF0000"/>
              </a:solidFill>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90258522-73C6-3547-80CC-09954212853E}"/>
              </a:ext>
            </a:extLst>
          </p:cNvPr>
          <p:cNvSpPr/>
          <p:nvPr/>
        </p:nvSpPr>
        <p:spPr>
          <a:xfrm>
            <a:off x="-39788" y="14833"/>
            <a:ext cx="1709699" cy="307777"/>
          </a:xfrm>
          <a:prstGeom prst="rect">
            <a:avLst/>
          </a:prstGeom>
        </p:spPr>
        <p:txBody>
          <a:bodyPr wrap="none">
            <a:spAutoFit/>
          </a:bodyPr>
          <a:lstStyle/>
          <a:p>
            <a:r>
              <a:rPr lang="en-US" sz="1400" dirty="0">
                <a:hlinkClick r:id="rId3"/>
              </a:rPr>
              <a:t>http://dygraphs.com</a:t>
            </a:r>
            <a:r>
              <a:rPr lang="en-US" sz="1400" dirty="0"/>
              <a:t> </a:t>
            </a:r>
          </a:p>
        </p:txBody>
      </p:sp>
    </p:spTree>
    <p:extLst>
      <p:ext uri="{BB962C8B-B14F-4D97-AF65-F5344CB8AC3E}">
        <p14:creationId xmlns:p14="http://schemas.microsoft.com/office/powerpoint/2010/main" val="28184494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BB7A-F95B-DB4D-9618-B8A0C427634E}"/>
              </a:ext>
            </a:extLst>
          </p:cNvPr>
          <p:cNvSpPr>
            <a:spLocks noGrp="1"/>
          </p:cNvSpPr>
          <p:nvPr>
            <p:ph type="title"/>
          </p:nvPr>
        </p:nvSpPr>
        <p:spPr/>
        <p:txBody>
          <a:bodyPr/>
          <a:lstStyle/>
          <a:p>
            <a:r>
              <a:rPr lang="en-US" dirty="0"/>
              <a:t>Stored Process</a:t>
            </a:r>
          </a:p>
        </p:txBody>
      </p:sp>
      <p:sp>
        <p:nvSpPr>
          <p:cNvPr id="5" name="Text Placeholder 4">
            <a:extLst>
              <a:ext uri="{FF2B5EF4-FFF2-40B4-BE49-F238E27FC236}">
                <a16:creationId xmlns:a16="http://schemas.microsoft.com/office/drawing/2014/main" id="{4F1BCBFC-EB01-844C-8E5C-5B397A977DE7}"/>
              </a:ext>
            </a:extLst>
          </p:cNvPr>
          <p:cNvSpPr>
            <a:spLocks noGrp="1"/>
          </p:cNvSpPr>
          <p:nvPr>
            <p:ph type="body" sz="quarter" idx="3"/>
          </p:nvPr>
        </p:nvSpPr>
        <p:spPr/>
        <p:txBody>
          <a:bodyPr/>
          <a:lstStyle/>
          <a:p>
            <a:endParaRPr lang="en-US"/>
          </a:p>
        </p:txBody>
      </p:sp>
      <p:sp>
        <p:nvSpPr>
          <p:cNvPr id="4" name="Content Placeholder 3">
            <a:extLst>
              <a:ext uri="{FF2B5EF4-FFF2-40B4-BE49-F238E27FC236}">
                <a16:creationId xmlns:a16="http://schemas.microsoft.com/office/drawing/2014/main" id="{64CCF85B-0156-FC40-B3CB-9764D9F8D7FB}"/>
              </a:ext>
            </a:extLst>
          </p:cNvPr>
          <p:cNvSpPr>
            <a:spLocks noGrp="1"/>
          </p:cNvSpPr>
          <p:nvPr>
            <p:ph sz="quarter" idx="4"/>
          </p:nvPr>
        </p:nvSpPr>
        <p:spPr>
          <a:xfrm>
            <a:off x="627641" y="1014984"/>
            <a:ext cx="3886200" cy="3374136"/>
          </a:xfrm>
          <a:solidFill>
            <a:schemeClr val="accent5">
              <a:lumMod val="20000"/>
              <a:lumOff val="80000"/>
            </a:schemeClr>
          </a:solidFill>
        </p:spPr>
        <p:txBody>
          <a:bodyPr>
            <a:normAutofit/>
          </a:bodyPr>
          <a:lstStyle/>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data out;</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	set </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sashelp.air</a:t>
            </a:r>
            <a:r>
              <a:rPr lang="en-US" sz="1800" b="0" kern="1200" cap="none" baseline="0" dirty="0">
                <a:solidFill>
                  <a:schemeClr val="tx2"/>
                </a:solidFill>
                <a:effectLst/>
                <a:latin typeface="Courier New" panose="02070309020205020404" pitchFamily="49" charset="0"/>
                <a:cs typeface="Courier New" panose="02070309020205020404" pitchFamily="49" charset="0"/>
              </a:rPr>
              <a:t>;</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	format date yymmdds10.;</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run;</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 </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proc export data=out </a:t>
            </a:r>
          </a:p>
          <a:p>
            <a:pPr marL="0" indent="0">
              <a:buNone/>
            </a:pPr>
            <a:r>
              <a:rPr lang="en-US" sz="1800">
                <a:latin typeface="Courier New" panose="02070309020205020404" pitchFamily="49" charset="0"/>
                <a:cs typeface="Courier New" panose="02070309020205020404" pitchFamily="49" charset="0"/>
              </a:rPr>
              <a:t>     </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outfile</a:t>
            </a:r>
            <a:r>
              <a:rPr lang="en-US" sz="1800" b="0" kern="1200" cap="none" baseline="0" dirty="0">
                <a:solidFill>
                  <a:schemeClr val="tx2"/>
                </a:solidFill>
                <a:effectLst/>
                <a:latin typeface="Courier New" panose="02070309020205020404" pitchFamily="49" charset="0"/>
                <a:cs typeface="Courier New" panose="02070309020205020404" pitchFamily="49" charset="0"/>
              </a:rPr>
              <a:t>=_</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webout</a:t>
            </a:r>
            <a:r>
              <a:rPr lang="en-US" sz="1800" b="0" kern="1200" cap="none" baseline="0" dirty="0">
                <a:solidFill>
                  <a:schemeClr val="tx2"/>
                </a:solidFill>
                <a:effectLst/>
                <a:latin typeface="Courier New" panose="02070309020205020404" pitchFamily="49" charset="0"/>
                <a:cs typeface="Courier New" panose="02070309020205020404" pitchFamily="49" charset="0"/>
              </a:rPr>
              <a:t> </a:t>
            </a:r>
          </a:p>
          <a:p>
            <a:pPr marL="0" indent="0">
              <a:buNone/>
            </a:pPr>
            <a:r>
              <a:rPr lang="en-US" sz="1800">
                <a:latin typeface="Courier New" panose="02070309020205020404" pitchFamily="49" charset="0"/>
                <a:cs typeface="Courier New" panose="02070309020205020404" pitchFamily="49" charset="0"/>
              </a:rPr>
              <a:t>     </a:t>
            </a:r>
            <a:r>
              <a:rPr lang="en-US" sz="1800" b="0" kern="1200" cap="none" baseline="0" dirty="0" err="1">
                <a:solidFill>
                  <a:schemeClr val="tx2"/>
                </a:solidFill>
                <a:effectLst/>
                <a:latin typeface="Courier New" panose="02070309020205020404" pitchFamily="49" charset="0"/>
                <a:cs typeface="Courier New" panose="02070309020205020404" pitchFamily="49" charset="0"/>
              </a:rPr>
              <a:t>dbms</a:t>
            </a:r>
            <a:r>
              <a:rPr lang="en-US" sz="1800" b="0" kern="1200" cap="none" baseline="0" dirty="0">
                <a:solidFill>
                  <a:schemeClr val="tx2"/>
                </a:solidFill>
                <a:effectLst/>
                <a:latin typeface="Courier New" panose="02070309020205020404" pitchFamily="49" charset="0"/>
                <a:cs typeface="Courier New" panose="02070309020205020404" pitchFamily="49" charset="0"/>
              </a:rPr>
              <a:t>=csv </a:t>
            </a:r>
          </a:p>
          <a:p>
            <a:pPr marL="0" indent="0">
              <a:buNone/>
            </a:pPr>
            <a:r>
              <a:rPr lang="en-US" sz="1800">
                <a:latin typeface="Courier New" panose="02070309020205020404" pitchFamily="49" charset="0"/>
                <a:cs typeface="Courier New" panose="02070309020205020404" pitchFamily="49" charset="0"/>
              </a:rPr>
              <a:t>     </a:t>
            </a:r>
            <a:r>
              <a:rPr lang="en-US" sz="1800" b="0" kern="1200" cap="none" baseline="0" dirty="0">
                <a:solidFill>
                  <a:schemeClr val="tx2"/>
                </a:solidFill>
                <a:effectLst/>
                <a:latin typeface="Courier New" panose="02070309020205020404" pitchFamily="49" charset="0"/>
                <a:cs typeface="Courier New" panose="02070309020205020404" pitchFamily="49" charset="0"/>
              </a:rPr>
              <a:t>replace ;</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run;</a:t>
            </a:r>
            <a:endParaRPr lang="en-GB" sz="1800" b="0" kern="1200" cap="none" baseline="0" dirty="0">
              <a:solidFill>
                <a:schemeClr val="tx2"/>
              </a:solidFill>
              <a:effectLst/>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1EA3631C-E240-B74C-BB4D-52D034B7A498}"/>
              </a:ext>
            </a:extLst>
          </p:cNvPr>
          <p:cNvSpPr>
            <a:spLocks noGrp="1"/>
          </p:cNvSpPr>
          <p:nvPr>
            <p:ph sz="quarter" idx="10"/>
          </p:nvPr>
        </p:nvSpPr>
        <p:spPr/>
        <p:txBody>
          <a:bodyPr/>
          <a:lstStyle/>
          <a:p>
            <a:r>
              <a:rPr lang="en-US" dirty="0"/>
              <a:t>Format date in the way that </a:t>
            </a:r>
            <a:r>
              <a:rPr lang="en-US" dirty="0" err="1"/>
              <a:t>dyGraphs</a:t>
            </a:r>
            <a:r>
              <a:rPr lang="en-US" dirty="0"/>
              <a:t> likes</a:t>
            </a:r>
          </a:p>
          <a:p>
            <a:r>
              <a:rPr lang="en-US" dirty="0"/>
              <a:t>_</a:t>
            </a:r>
            <a:r>
              <a:rPr lang="en-US" dirty="0" err="1"/>
              <a:t>webout</a:t>
            </a:r>
            <a:r>
              <a:rPr lang="en-US" dirty="0"/>
              <a:t> streams to browser</a:t>
            </a:r>
          </a:p>
          <a:p>
            <a:r>
              <a:rPr lang="en-US" dirty="0" err="1"/>
              <a:t>Dbms</a:t>
            </a:r>
            <a:r>
              <a:rPr lang="en-US" dirty="0"/>
              <a:t>=csv generates CSV</a:t>
            </a:r>
          </a:p>
          <a:p>
            <a:r>
              <a:rPr lang="en-US" dirty="0"/>
              <a:t>Replace is needed for streaming to _</a:t>
            </a:r>
            <a:r>
              <a:rPr lang="en-US" dirty="0" err="1"/>
              <a:t>webout</a:t>
            </a:r>
            <a:endParaRPr lang="en-US" dirty="0"/>
          </a:p>
        </p:txBody>
      </p:sp>
      <p:sp>
        <p:nvSpPr>
          <p:cNvPr id="8" name="Rectangle 7">
            <a:extLst>
              <a:ext uri="{FF2B5EF4-FFF2-40B4-BE49-F238E27FC236}">
                <a16:creationId xmlns:a16="http://schemas.microsoft.com/office/drawing/2014/main" id="{9449F4A4-2CF2-AB4C-BBA3-42184E56F8A8}"/>
              </a:ext>
            </a:extLst>
          </p:cNvPr>
          <p:cNvSpPr/>
          <p:nvPr/>
        </p:nvSpPr>
        <p:spPr>
          <a:xfrm>
            <a:off x="2759420" y="4654296"/>
            <a:ext cx="3625160" cy="369332"/>
          </a:xfrm>
          <a:prstGeom prst="rect">
            <a:avLst/>
          </a:prstGeom>
        </p:spPr>
        <p:txBody>
          <a:bodyPr wrap="none">
            <a:spAutoFit/>
          </a:bodyPr>
          <a:lstStyle/>
          <a:p>
            <a:r>
              <a:rPr lang="en-US" dirty="0">
                <a:hlinkClick r:id="rId3"/>
              </a:rPr>
              <a:t>http://localhost:8888/example8.json</a:t>
            </a:r>
            <a:r>
              <a:rPr lang="en-US" dirty="0"/>
              <a:t> </a:t>
            </a:r>
          </a:p>
        </p:txBody>
      </p:sp>
      <p:sp>
        <p:nvSpPr>
          <p:cNvPr id="7" name="Rectangle 6">
            <a:extLst>
              <a:ext uri="{FF2B5EF4-FFF2-40B4-BE49-F238E27FC236}">
                <a16:creationId xmlns:a16="http://schemas.microsoft.com/office/drawing/2014/main" id="{AC5815EE-C4CF-044D-8A97-7686A12E407A}"/>
              </a:ext>
            </a:extLst>
          </p:cNvPr>
          <p:cNvSpPr/>
          <p:nvPr/>
        </p:nvSpPr>
        <p:spPr>
          <a:xfrm>
            <a:off x="-39788" y="14833"/>
            <a:ext cx="1709699" cy="307777"/>
          </a:xfrm>
          <a:prstGeom prst="rect">
            <a:avLst/>
          </a:prstGeom>
        </p:spPr>
        <p:txBody>
          <a:bodyPr wrap="none">
            <a:spAutoFit/>
          </a:bodyPr>
          <a:lstStyle/>
          <a:p>
            <a:r>
              <a:rPr lang="en-US" sz="1400" dirty="0">
                <a:hlinkClick r:id="rId4"/>
              </a:rPr>
              <a:t>http://dygraphs.com</a:t>
            </a:r>
            <a:r>
              <a:rPr lang="en-US" sz="1400" dirty="0"/>
              <a:t> </a:t>
            </a:r>
          </a:p>
        </p:txBody>
      </p:sp>
    </p:spTree>
    <p:extLst>
      <p:ext uri="{BB962C8B-B14F-4D97-AF65-F5344CB8AC3E}">
        <p14:creationId xmlns:p14="http://schemas.microsoft.com/office/powerpoint/2010/main" val="27923307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560BD-9960-E143-831F-8AAE9E9D2E17}"/>
              </a:ext>
            </a:extLst>
          </p:cNvPr>
          <p:cNvSpPr>
            <a:spLocks noGrp="1"/>
          </p:cNvSpPr>
          <p:nvPr>
            <p:ph type="title"/>
          </p:nvPr>
        </p:nvSpPr>
        <p:spPr/>
        <p:txBody>
          <a:bodyPr/>
          <a:lstStyle/>
          <a:p>
            <a:r>
              <a:rPr lang="en-US" dirty="0"/>
              <a:t>HTML &amp; Graph produced</a:t>
            </a:r>
          </a:p>
        </p:txBody>
      </p:sp>
      <p:sp>
        <p:nvSpPr>
          <p:cNvPr id="3" name="Text Placeholder 2">
            <a:extLst>
              <a:ext uri="{FF2B5EF4-FFF2-40B4-BE49-F238E27FC236}">
                <a16:creationId xmlns:a16="http://schemas.microsoft.com/office/drawing/2014/main" id="{2A9F0649-EEBA-C44A-9DBC-888F10FA9F9A}"/>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BF6F4A85-F6AF-3447-94C1-3F77CEB5C997}"/>
              </a:ext>
            </a:extLst>
          </p:cNvPr>
          <p:cNvSpPr>
            <a:spLocks noGrp="1"/>
          </p:cNvSpPr>
          <p:nvPr>
            <p:ph sz="quarter" idx="11"/>
          </p:nvPr>
        </p:nvSpPr>
        <p:spPr>
          <a:xfrm>
            <a:off x="2816703" y="1016459"/>
            <a:ext cx="3510593" cy="369332"/>
          </a:xfrm>
          <a:solidFill>
            <a:schemeClr val="accent5">
              <a:lumMod val="20000"/>
              <a:lumOff val="80000"/>
            </a:schemeClr>
          </a:solidFill>
        </p:spPr>
        <p:txBody>
          <a:bodyPr>
            <a:normAutofit/>
          </a:bodyPr>
          <a:lstStyle/>
          <a:p>
            <a:pPr marL="0" indent="0">
              <a:buNone/>
            </a:pPr>
            <a:r>
              <a:rPr lang="en-US" sz="1800" b="0" kern="1200" cap="none" baseline="0" dirty="0">
                <a:solidFill>
                  <a:schemeClr val="tx2"/>
                </a:solidFill>
                <a:effectLst/>
                <a:latin typeface="Courier New" panose="02070309020205020404" pitchFamily="49" charset="0"/>
                <a:cs typeface="Courier New" panose="02070309020205020404" pitchFamily="49" charset="0"/>
              </a:rPr>
              <a:t> &lt;div </a:t>
            </a:r>
            <a:r>
              <a:rPr lang="en-US" sz="1800" b="1" kern="1200" cap="none" baseline="0" dirty="0">
                <a:solidFill>
                  <a:schemeClr val="tx2"/>
                </a:solidFill>
                <a:effectLst/>
                <a:latin typeface="Courier New" panose="02070309020205020404" pitchFamily="49" charset="0"/>
                <a:cs typeface="Courier New" panose="02070309020205020404" pitchFamily="49" charset="0"/>
              </a:rPr>
              <a:t>id="graph"</a:t>
            </a:r>
            <a:r>
              <a:rPr lang="en-US" sz="1800" b="0" kern="1200" cap="none" baseline="0" dirty="0">
                <a:solidFill>
                  <a:schemeClr val="tx2"/>
                </a:solidFill>
                <a:effectLst/>
                <a:latin typeface="Courier New" panose="02070309020205020404" pitchFamily="49" charset="0"/>
                <a:cs typeface="Courier New" panose="02070309020205020404" pitchFamily="49" charset="0"/>
              </a:rPr>
              <a:t>&gt;&lt;/div&gt;</a:t>
            </a:r>
          </a:p>
          <a:p>
            <a:pPr marL="0" indent="0">
              <a:buNone/>
            </a:pPr>
            <a:endParaRPr lang="en-US" sz="1800" dirty="0">
              <a:latin typeface="Courier New" panose="02070309020205020404" pitchFamily="49" charset="0"/>
              <a:cs typeface="Courier New" panose="02070309020205020404" pitchFamily="49" charset="0"/>
            </a:endParaRPr>
          </a:p>
          <a:p>
            <a:pPr marL="0" indent="0">
              <a:buNone/>
            </a:pPr>
            <a:endParaRPr lang="en-US" sz="18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1D867AC8-65BD-9541-9781-C5A8BDBE59C4}"/>
              </a:ext>
            </a:extLst>
          </p:cNvPr>
          <p:cNvPicPr/>
          <p:nvPr/>
        </p:nvPicPr>
        <p:blipFill>
          <a:blip r:embed="rId3"/>
          <a:stretch>
            <a:fillRect/>
          </a:stretch>
        </p:blipFill>
        <p:spPr>
          <a:xfrm>
            <a:off x="626364" y="1758385"/>
            <a:ext cx="3098800" cy="2159000"/>
          </a:xfrm>
          <a:prstGeom prst="rect">
            <a:avLst/>
          </a:prstGeom>
        </p:spPr>
      </p:pic>
      <p:pic>
        <p:nvPicPr>
          <p:cNvPr id="6" name="Picture 5">
            <a:extLst>
              <a:ext uri="{FF2B5EF4-FFF2-40B4-BE49-F238E27FC236}">
                <a16:creationId xmlns:a16="http://schemas.microsoft.com/office/drawing/2014/main" id="{A7CE5911-4BA5-F647-A150-28B204357396}"/>
              </a:ext>
            </a:extLst>
          </p:cNvPr>
          <p:cNvPicPr/>
          <p:nvPr/>
        </p:nvPicPr>
        <p:blipFill>
          <a:blip r:embed="rId4"/>
          <a:stretch>
            <a:fillRect/>
          </a:stretch>
        </p:blipFill>
        <p:spPr>
          <a:xfrm>
            <a:off x="5369489" y="1758385"/>
            <a:ext cx="3148147" cy="2159000"/>
          </a:xfrm>
          <a:prstGeom prst="rect">
            <a:avLst/>
          </a:prstGeom>
        </p:spPr>
      </p:pic>
      <p:sp>
        <p:nvSpPr>
          <p:cNvPr id="7" name="Rectangle 6">
            <a:extLst>
              <a:ext uri="{FF2B5EF4-FFF2-40B4-BE49-F238E27FC236}">
                <a16:creationId xmlns:a16="http://schemas.microsoft.com/office/drawing/2014/main" id="{0419429D-62F7-0B48-93AD-2160EB4527E4}"/>
              </a:ext>
            </a:extLst>
          </p:cNvPr>
          <p:cNvSpPr/>
          <p:nvPr/>
        </p:nvSpPr>
        <p:spPr>
          <a:xfrm>
            <a:off x="2737298" y="4576704"/>
            <a:ext cx="3669402" cy="369332"/>
          </a:xfrm>
          <a:prstGeom prst="rect">
            <a:avLst/>
          </a:prstGeom>
        </p:spPr>
        <p:txBody>
          <a:bodyPr wrap="none">
            <a:spAutoFit/>
          </a:bodyPr>
          <a:lstStyle/>
          <a:p>
            <a:r>
              <a:rPr lang="en-US" dirty="0">
                <a:hlinkClick r:id="rId5"/>
              </a:rPr>
              <a:t>http://localhost:8888/example8.html</a:t>
            </a:r>
            <a:r>
              <a:rPr lang="en-US" dirty="0"/>
              <a:t> </a:t>
            </a:r>
          </a:p>
        </p:txBody>
      </p:sp>
      <p:sp>
        <p:nvSpPr>
          <p:cNvPr id="8" name="Rectangle 7">
            <a:extLst>
              <a:ext uri="{FF2B5EF4-FFF2-40B4-BE49-F238E27FC236}">
                <a16:creationId xmlns:a16="http://schemas.microsoft.com/office/drawing/2014/main" id="{05256834-1752-E047-9BB4-1DF2A93C5EB3}"/>
              </a:ext>
            </a:extLst>
          </p:cNvPr>
          <p:cNvSpPr/>
          <p:nvPr/>
        </p:nvSpPr>
        <p:spPr>
          <a:xfrm>
            <a:off x="-39788" y="14833"/>
            <a:ext cx="1709699" cy="307777"/>
          </a:xfrm>
          <a:prstGeom prst="rect">
            <a:avLst/>
          </a:prstGeom>
        </p:spPr>
        <p:txBody>
          <a:bodyPr wrap="none">
            <a:spAutoFit/>
          </a:bodyPr>
          <a:lstStyle/>
          <a:p>
            <a:r>
              <a:rPr lang="en-US" sz="1400" dirty="0">
                <a:hlinkClick r:id="rId6"/>
              </a:rPr>
              <a:t>http://dygraphs.com</a:t>
            </a:r>
            <a:r>
              <a:rPr lang="en-US" sz="1400" dirty="0"/>
              <a:t> </a:t>
            </a:r>
          </a:p>
        </p:txBody>
      </p:sp>
      <p:sp>
        <p:nvSpPr>
          <p:cNvPr id="9" name="Striped Right Arrow 8">
            <a:extLst>
              <a:ext uri="{FF2B5EF4-FFF2-40B4-BE49-F238E27FC236}">
                <a16:creationId xmlns:a16="http://schemas.microsoft.com/office/drawing/2014/main" id="{D808DD22-F275-C142-8557-C176216E0CCB}"/>
              </a:ext>
            </a:extLst>
          </p:cNvPr>
          <p:cNvSpPr/>
          <p:nvPr/>
        </p:nvSpPr>
        <p:spPr>
          <a:xfrm>
            <a:off x="4171607" y="2638708"/>
            <a:ext cx="751438" cy="398353"/>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chemeClr val="bg1"/>
                </a:solidFill>
              </a:rPr>
              <a:t>Zoom</a:t>
            </a:r>
          </a:p>
        </p:txBody>
      </p:sp>
    </p:spTree>
    <p:extLst>
      <p:ext uri="{BB962C8B-B14F-4D97-AF65-F5344CB8AC3E}">
        <p14:creationId xmlns:p14="http://schemas.microsoft.com/office/powerpoint/2010/main" val="26595442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8188-C71C-7349-8FDF-FC9B922D90CE}"/>
              </a:ext>
            </a:extLst>
          </p:cNvPr>
          <p:cNvSpPr>
            <a:spLocks noGrp="1"/>
          </p:cNvSpPr>
          <p:nvPr>
            <p:ph type="title"/>
          </p:nvPr>
        </p:nvSpPr>
        <p:spPr/>
        <p:txBody>
          <a:bodyPr/>
          <a:lstStyle/>
          <a:p>
            <a:r>
              <a:rPr lang="en-US" dirty="0" err="1"/>
              <a:t>Muze</a:t>
            </a:r>
            <a:endParaRPr lang="en-US" dirty="0"/>
          </a:p>
        </p:txBody>
      </p:sp>
      <p:sp>
        <p:nvSpPr>
          <p:cNvPr id="3" name="Text Placeholder 2">
            <a:extLst>
              <a:ext uri="{FF2B5EF4-FFF2-40B4-BE49-F238E27FC236}">
                <a16:creationId xmlns:a16="http://schemas.microsoft.com/office/drawing/2014/main" id="{28F5F0A4-CA1A-E540-9A51-9D8BCD2A3375}"/>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DE051B93-3159-0F42-ADEA-15006B89ECB6}"/>
              </a:ext>
            </a:extLst>
          </p:cNvPr>
          <p:cNvSpPr>
            <a:spLocks noGrp="1"/>
          </p:cNvSpPr>
          <p:nvPr>
            <p:ph sz="quarter" idx="11"/>
          </p:nvPr>
        </p:nvSpPr>
        <p:spPr/>
        <p:txBody>
          <a:bodyPr/>
          <a:lstStyle/>
          <a:p>
            <a:r>
              <a:rPr lang="en-US" dirty="0"/>
              <a:t>Supports multiple data formats</a:t>
            </a:r>
          </a:p>
          <a:p>
            <a:r>
              <a:rPr lang="en-US" dirty="0"/>
              <a:t>Auto connections and cross filtering</a:t>
            </a:r>
          </a:p>
          <a:p>
            <a:r>
              <a:rPr lang="en-US" dirty="0"/>
              <a:t>CSS Theming</a:t>
            </a:r>
          </a:p>
          <a:p>
            <a:r>
              <a:rPr lang="en-US" dirty="0"/>
              <a:t>Stacking Layout</a:t>
            </a:r>
          </a:p>
          <a:p>
            <a:r>
              <a:rPr lang="en-US" dirty="0"/>
              <a:t>Dynamic binding of reactions</a:t>
            </a:r>
          </a:p>
          <a:p>
            <a:r>
              <a:rPr lang="en-US" dirty="0"/>
              <a:t>Pseudo Immutability</a:t>
            </a:r>
          </a:p>
        </p:txBody>
      </p:sp>
      <p:sp>
        <p:nvSpPr>
          <p:cNvPr id="5" name="Rectangle 4">
            <a:extLst>
              <a:ext uri="{FF2B5EF4-FFF2-40B4-BE49-F238E27FC236}">
                <a16:creationId xmlns:a16="http://schemas.microsoft.com/office/drawing/2014/main" id="{FE6DEF6B-A4E5-6046-A6FE-2967D87ACEEE}"/>
              </a:ext>
            </a:extLst>
          </p:cNvPr>
          <p:cNvSpPr/>
          <p:nvPr/>
        </p:nvSpPr>
        <p:spPr>
          <a:xfrm>
            <a:off x="3032668" y="4582144"/>
            <a:ext cx="2851614" cy="369332"/>
          </a:xfrm>
          <a:prstGeom prst="rect">
            <a:avLst/>
          </a:prstGeom>
        </p:spPr>
        <p:txBody>
          <a:bodyPr wrap="none">
            <a:spAutoFit/>
          </a:bodyPr>
          <a:lstStyle/>
          <a:p>
            <a:r>
              <a:rPr lang="en-GB" dirty="0">
                <a:hlinkClick r:id="rId3"/>
              </a:rPr>
              <a:t>https://muzejs.org/examples</a:t>
            </a:r>
            <a:endParaRPr lang="en-US" dirty="0"/>
          </a:p>
        </p:txBody>
      </p:sp>
      <p:sp>
        <p:nvSpPr>
          <p:cNvPr id="6" name="Rectangle 5">
            <a:extLst>
              <a:ext uri="{FF2B5EF4-FFF2-40B4-BE49-F238E27FC236}">
                <a16:creationId xmlns:a16="http://schemas.microsoft.com/office/drawing/2014/main" id="{8F4A0E3A-CCF8-2D4D-9469-825208A61FF8}"/>
              </a:ext>
            </a:extLst>
          </p:cNvPr>
          <p:cNvSpPr/>
          <p:nvPr/>
        </p:nvSpPr>
        <p:spPr>
          <a:xfrm>
            <a:off x="0" y="-4099"/>
            <a:ext cx="2297809" cy="307777"/>
          </a:xfrm>
          <a:prstGeom prst="rect">
            <a:avLst/>
          </a:prstGeom>
        </p:spPr>
        <p:txBody>
          <a:bodyPr wrap="none">
            <a:spAutoFit/>
          </a:bodyPr>
          <a:lstStyle/>
          <a:p>
            <a:r>
              <a:rPr lang="en-US" sz="1400" dirty="0">
                <a:hlinkClick r:id="rId3"/>
              </a:rPr>
              <a:t>https://muzejs.org/examples</a:t>
            </a:r>
            <a:r>
              <a:rPr lang="en-US" sz="1400" dirty="0"/>
              <a:t> </a:t>
            </a:r>
          </a:p>
        </p:txBody>
      </p:sp>
      <p:pic>
        <p:nvPicPr>
          <p:cNvPr id="7" name="Picture 6">
            <a:extLst>
              <a:ext uri="{FF2B5EF4-FFF2-40B4-BE49-F238E27FC236}">
                <a16:creationId xmlns:a16="http://schemas.microsoft.com/office/drawing/2014/main" id="{F737D086-031B-4A45-8E56-0920D0F5EC02}"/>
              </a:ext>
            </a:extLst>
          </p:cNvPr>
          <p:cNvPicPr>
            <a:picLocks noChangeAspect="1"/>
          </p:cNvPicPr>
          <p:nvPr/>
        </p:nvPicPr>
        <p:blipFill>
          <a:blip r:embed="rId4"/>
          <a:stretch>
            <a:fillRect/>
          </a:stretch>
        </p:blipFill>
        <p:spPr>
          <a:xfrm>
            <a:off x="6177974" y="1226047"/>
            <a:ext cx="2851614" cy="3356097"/>
          </a:xfrm>
          <a:prstGeom prst="rect">
            <a:avLst/>
          </a:prstGeom>
        </p:spPr>
      </p:pic>
    </p:spTree>
    <p:extLst>
      <p:ext uri="{BB962C8B-B14F-4D97-AF65-F5344CB8AC3E}">
        <p14:creationId xmlns:p14="http://schemas.microsoft.com/office/powerpoint/2010/main" val="6866967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6CE79-06D0-E549-9776-2DE0B8DA20F4}"/>
              </a:ext>
            </a:extLst>
          </p:cNvPr>
          <p:cNvSpPr>
            <a:spLocks noGrp="1"/>
          </p:cNvSpPr>
          <p:nvPr>
            <p:ph type="title"/>
          </p:nvPr>
        </p:nvSpPr>
        <p:spPr/>
        <p:txBody>
          <a:bodyPr/>
          <a:lstStyle/>
          <a:p>
            <a:r>
              <a:rPr lang="en-US" dirty="0"/>
              <a:t>HTML</a:t>
            </a:r>
          </a:p>
        </p:txBody>
      </p:sp>
      <p:sp>
        <p:nvSpPr>
          <p:cNvPr id="3" name="Text Placeholder 2">
            <a:extLst>
              <a:ext uri="{FF2B5EF4-FFF2-40B4-BE49-F238E27FC236}">
                <a16:creationId xmlns:a16="http://schemas.microsoft.com/office/drawing/2014/main" id="{2ECBE921-1426-2B4F-A244-F1329F9A5279}"/>
              </a:ext>
            </a:extLst>
          </p:cNvPr>
          <p:cNvSpPr>
            <a:spLocks noGrp="1"/>
          </p:cNvSpPr>
          <p:nvPr>
            <p:ph type="body" sz="quarter" idx="12"/>
          </p:nvPr>
        </p:nvSpPr>
        <p:spPr/>
        <p:txBody>
          <a:bodyPr/>
          <a:lstStyle/>
          <a:p>
            <a:r>
              <a:rPr lang="en-US" dirty="0"/>
              <a:t>Point to libraries</a:t>
            </a:r>
          </a:p>
        </p:txBody>
      </p:sp>
      <p:sp>
        <p:nvSpPr>
          <p:cNvPr id="4" name="Content Placeholder 3">
            <a:extLst>
              <a:ext uri="{FF2B5EF4-FFF2-40B4-BE49-F238E27FC236}">
                <a16:creationId xmlns:a16="http://schemas.microsoft.com/office/drawing/2014/main" id="{08AB70D5-2BA7-524B-9606-90BA6ED52B0B}"/>
              </a:ext>
            </a:extLst>
          </p:cNvPr>
          <p:cNvSpPr>
            <a:spLocks noGrp="1"/>
          </p:cNvSpPr>
          <p:nvPr>
            <p:ph sz="quarter" idx="11"/>
          </p:nvPr>
        </p:nvSpPr>
        <p:spPr>
          <a:xfrm>
            <a:off x="626364" y="1016459"/>
            <a:ext cx="7891272" cy="1555291"/>
          </a:xfrm>
          <a:solidFill>
            <a:schemeClr val="accent5">
              <a:lumMod val="20000"/>
              <a:lumOff val="80000"/>
            </a:schemeClr>
          </a:solidFill>
        </p:spPr>
        <p:txBody>
          <a:bodyPr>
            <a:normAutofit/>
          </a:bodyPr>
          <a:lstStyle/>
          <a:p>
            <a:pPr marL="0" indent="0">
              <a:buNone/>
            </a:pPr>
            <a:r>
              <a:rPr lang="en-US" sz="1800" b="0" kern="1200" cap="none" baseline="0" dirty="0">
                <a:solidFill>
                  <a:schemeClr val="tx2"/>
                </a:solidFill>
                <a:effectLst/>
                <a:latin typeface="+mn-lt"/>
                <a:ea typeface="+mn-ea"/>
                <a:cs typeface="+mn-cs"/>
              </a:rPr>
              <a:t>&lt;link </a:t>
            </a:r>
            <a:r>
              <a:rPr lang="en-US" sz="1800" b="0" kern="1200" cap="none" baseline="0" dirty="0" err="1">
                <a:solidFill>
                  <a:schemeClr val="tx2"/>
                </a:solidFill>
                <a:effectLst/>
                <a:latin typeface="+mn-lt"/>
                <a:ea typeface="+mn-ea"/>
                <a:cs typeface="+mn-cs"/>
              </a:rPr>
              <a:t>href</a:t>
            </a:r>
            <a:r>
              <a:rPr lang="en-US" sz="1800" b="0" kern="1200" cap="none" baseline="0" dirty="0">
                <a:solidFill>
                  <a:schemeClr val="tx2"/>
                </a:solidFill>
                <a:effectLst/>
                <a:latin typeface="+mn-lt"/>
                <a:ea typeface="+mn-ea"/>
                <a:cs typeface="+mn-cs"/>
              </a:rPr>
              <a:t>="https://</a:t>
            </a:r>
            <a:r>
              <a:rPr lang="en-US" sz="1800" b="0" kern="1200" cap="none" baseline="0" dirty="0" err="1">
                <a:solidFill>
                  <a:schemeClr val="tx2"/>
                </a:solidFill>
                <a:effectLst/>
                <a:latin typeface="+mn-lt"/>
                <a:ea typeface="+mn-ea"/>
                <a:cs typeface="+mn-cs"/>
              </a:rPr>
              <a:t>cdn.charts.com</a:t>
            </a:r>
            <a:r>
              <a:rPr lang="en-US" sz="1800" b="0" kern="1200" cap="none" baseline="0" dirty="0">
                <a:solidFill>
                  <a:schemeClr val="tx2"/>
                </a:solidFill>
                <a:effectLst/>
                <a:latin typeface="+mn-lt"/>
                <a:ea typeface="+mn-ea"/>
                <a:cs typeface="+mn-cs"/>
              </a:rPr>
              <a:t>/lib/</a:t>
            </a:r>
            <a:r>
              <a:rPr lang="en-US" sz="1800" b="0" kern="1200" cap="none" baseline="0" dirty="0" err="1">
                <a:solidFill>
                  <a:schemeClr val="tx2"/>
                </a:solidFill>
                <a:effectLst/>
                <a:latin typeface="+mn-lt"/>
                <a:ea typeface="+mn-ea"/>
                <a:cs typeface="+mn-cs"/>
              </a:rPr>
              <a:t>muze</a:t>
            </a:r>
            <a:r>
              <a:rPr lang="en-US" sz="1800" b="0" kern="1200" cap="none" baseline="0" dirty="0">
                <a:solidFill>
                  <a:schemeClr val="tx2"/>
                </a:solidFill>
                <a:effectLst/>
                <a:latin typeface="+mn-lt"/>
                <a:ea typeface="+mn-ea"/>
                <a:cs typeface="+mn-cs"/>
              </a:rPr>
              <a:t>/core/latest/themes/</a:t>
            </a:r>
            <a:r>
              <a:rPr lang="en-US" sz="1800" b="0" kern="1200" cap="none" baseline="0" dirty="0" err="1">
                <a:solidFill>
                  <a:schemeClr val="tx2"/>
                </a:solidFill>
                <a:effectLst/>
                <a:latin typeface="+mn-lt"/>
                <a:ea typeface="+mn-ea"/>
                <a:cs typeface="+mn-cs"/>
              </a:rPr>
              <a:t>muze.css</a:t>
            </a:r>
            <a:r>
              <a:rPr lang="en-US" sz="1800" b="0" kern="1200" cap="none" baseline="0" dirty="0">
                <a:solidFill>
                  <a:schemeClr val="tx2"/>
                </a:solidFill>
                <a:effectLst/>
                <a:latin typeface="+mn-lt"/>
                <a:ea typeface="+mn-ea"/>
                <a:cs typeface="+mn-cs"/>
              </a:rPr>
              <a:t>" </a:t>
            </a:r>
            <a:r>
              <a:rPr lang="en-US" sz="1800" b="0" kern="1200" cap="none" baseline="0" dirty="0" err="1">
                <a:solidFill>
                  <a:schemeClr val="tx2"/>
                </a:solidFill>
                <a:effectLst/>
                <a:latin typeface="+mn-lt"/>
                <a:ea typeface="+mn-ea"/>
                <a:cs typeface="+mn-cs"/>
              </a:rPr>
              <a:t>rel</a:t>
            </a:r>
            <a:r>
              <a:rPr lang="en-US" sz="1800" b="0" kern="1200" cap="none" baseline="0" dirty="0">
                <a:solidFill>
                  <a:schemeClr val="tx2"/>
                </a:solidFill>
                <a:effectLst/>
                <a:latin typeface="+mn-lt"/>
                <a:ea typeface="+mn-ea"/>
                <a:cs typeface="+mn-cs"/>
              </a:rPr>
              <a:t>="stylesheet"&gt;</a:t>
            </a:r>
            <a:endParaRPr lang="en-GB" sz="1800" b="0" kern="1200" cap="none" baseline="0" dirty="0">
              <a:solidFill>
                <a:schemeClr val="tx2"/>
              </a:solidFill>
              <a:effectLst/>
              <a:latin typeface="+mn-lt"/>
              <a:ea typeface="+mn-ea"/>
              <a:cs typeface="+mn-cs"/>
            </a:endParaRPr>
          </a:p>
          <a:p>
            <a:pPr marL="0" indent="0">
              <a:buNone/>
            </a:pPr>
            <a:r>
              <a:rPr lang="en-US" sz="1800" b="0" kern="1200" cap="none" baseline="0" dirty="0">
                <a:solidFill>
                  <a:schemeClr val="tx2"/>
                </a:solidFill>
                <a:effectLst/>
                <a:latin typeface="+mn-lt"/>
                <a:ea typeface="+mn-ea"/>
                <a:cs typeface="+mn-cs"/>
              </a:rPr>
              <a:t>&lt;script type="text/</a:t>
            </a:r>
            <a:r>
              <a:rPr lang="en-US" sz="1800" b="0" kern="1200" cap="none" baseline="0" dirty="0" err="1">
                <a:solidFill>
                  <a:schemeClr val="tx2"/>
                </a:solidFill>
                <a:effectLst/>
                <a:latin typeface="+mn-lt"/>
                <a:ea typeface="+mn-ea"/>
                <a:cs typeface="+mn-cs"/>
              </a:rPr>
              <a:t>javascript</a:t>
            </a:r>
            <a:r>
              <a:rPr lang="en-US" sz="1800" b="0" kern="1200" cap="none" baseline="0" dirty="0">
                <a:solidFill>
                  <a:schemeClr val="tx2"/>
                </a:solidFill>
                <a:effectLst/>
                <a:latin typeface="+mn-lt"/>
                <a:ea typeface="+mn-ea"/>
                <a:cs typeface="+mn-cs"/>
              </a:rPr>
              <a:t>" </a:t>
            </a:r>
            <a:r>
              <a:rPr lang="en-US" sz="1800" b="0" kern="1200" cap="none" baseline="0" dirty="0" err="1">
                <a:solidFill>
                  <a:schemeClr val="tx2"/>
                </a:solidFill>
                <a:effectLst/>
                <a:latin typeface="+mn-lt"/>
                <a:ea typeface="+mn-ea"/>
                <a:cs typeface="+mn-cs"/>
              </a:rPr>
              <a:t>src</a:t>
            </a:r>
            <a:r>
              <a:rPr lang="en-US" sz="1800" b="0" kern="1200" cap="none" baseline="0" dirty="0">
                <a:solidFill>
                  <a:schemeClr val="tx2"/>
                </a:solidFill>
                <a:effectLst/>
                <a:latin typeface="+mn-lt"/>
                <a:ea typeface="+mn-ea"/>
                <a:cs typeface="+mn-cs"/>
              </a:rPr>
              <a:t>="https://</a:t>
            </a:r>
            <a:r>
              <a:rPr lang="en-US" sz="1800" b="0" kern="1200" cap="none" baseline="0" dirty="0" err="1">
                <a:solidFill>
                  <a:schemeClr val="tx2"/>
                </a:solidFill>
                <a:effectLst/>
                <a:latin typeface="+mn-lt"/>
                <a:ea typeface="+mn-ea"/>
                <a:cs typeface="+mn-cs"/>
              </a:rPr>
              <a:t>cdn.charts.com</a:t>
            </a:r>
            <a:r>
              <a:rPr lang="en-US" sz="1800" b="0" kern="1200" cap="none" baseline="0" dirty="0">
                <a:solidFill>
                  <a:schemeClr val="tx2"/>
                </a:solidFill>
                <a:effectLst/>
                <a:latin typeface="+mn-lt"/>
                <a:ea typeface="+mn-ea"/>
                <a:cs typeface="+mn-cs"/>
              </a:rPr>
              <a:t>/lib/</a:t>
            </a:r>
            <a:r>
              <a:rPr lang="en-US" sz="1800" b="0" kern="1200" cap="none" baseline="0" dirty="0" err="1">
                <a:solidFill>
                  <a:schemeClr val="tx2"/>
                </a:solidFill>
                <a:effectLst/>
                <a:latin typeface="+mn-lt"/>
                <a:ea typeface="+mn-ea"/>
                <a:cs typeface="+mn-cs"/>
              </a:rPr>
              <a:t>muze</a:t>
            </a:r>
            <a:r>
              <a:rPr lang="en-US" sz="1800" b="0" kern="1200" cap="none" baseline="0" dirty="0">
                <a:solidFill>
                  <a:schemeClr val="tx2"/>
                </a:solidFill>
                <a:effectLst/>
                <a:latin typeface="+mn-lt"/>
                <a:ea typeface="+mn-ea"/>
                <a:cs typeface="+mn-cs"/>
              </a:rPr>
              <a:t>/core/latest/</a:t>
            </a:r>
            <a:r>
              <a:rPr lang="en-US" sz="1800" b="0" kern="1200" cap="none" baseline="0" dirty="0" err="1">
                <a:solidFill>
                  <a:schemeClr val="tx2"/>
                </a:solidFill>
                <a:effectLst/>
                <a:latin typeface="+mn-lt"/>
                <a:ea typeface="+mn-ea"/>
                <a:cs typeface="+mn-cs"/>
              </a:rPr>
              <a:t>muze.js</a:t>
            </a:r>
            <a:r>
              <a:rPr lang="en-US" sz="1800" b="0" kern="1200" cap="none" baseline="0" dirty="0">
                <a:solidFill>
                  <a:schemeClr val="tx2"/>
                </a:solidFill>
                <a:effectLst/>
                <a:latin typeface="+mn-lt"/>
                <a:ea typeface="+mn-ea"/>
                <a:cs typeface="+mn-cs"/>
              </a:rPr>
              <a:t>"&gt;&lt;/script&gt;</a:t>
            </a:r>
            <a:endParaRPr lang="en-GB" sz="1800" b="0" kern="1200" cap="none" baseline="0" dirty="0">
              <a:solidFill>
                <a:schemeClr val="tx2"/>
              </a:solidFill>
              <a:effectLst/>
              <a:latin typeface="+mn-lt"/>
              <a:ea typeface="+mn-ea"/>
              <a:cs typeface="+mn-cs"/>
            </a:endParaRPr>
          </a:p>
          <a:p>
            <a:pPr marL="0" indent="0">
              <a:buNone/>
            </a:pPr>
            <a:r>
              <a:rPr lang="en-US" sz="1800" b="0" kern="1200" cap="none" baseline="0" dirty="0">
                <a:solidFill>
                  <a:schemeClr val="tx2"/>
                </a:solidFill>
                <a:effectLst/>
                <a:latin typeface="+mn-lt"/>
                <a:ea typeface="+mn-ea"/>
                <a:cs typeface="+mn-cs"/>
              </a:rPr>
              <a:t>&lt;script type="text/</a:t>
            </a:r>
            <a:r>
              <a:rPr lang="en-US" sz="1800" b="0" kern="1200" cap="none" baseline="0" dirty="0" err="1">
                <a:solidFill>
                  <a:schemeClr val="tx2"/>
                </a:solidFill>
                <a:effectLst/>
                <a:latin typeface="+mn-lt"/>
                <a:ea typeface="+mn-ea"/>
                <a:cs typeface="+mn-cs"/>
              </a:rPr>
              <a:t>javascript</a:t>
            </a:r>
            <a:r>
              <a:rPr lang="en-US" sz="1800" b="0" kern="1200" cap="none" baseline="0" dirty="0">
                <a:solidFill>
                  <a:schemeClr val="tx2"/>
                </a:solidFill>
                <a:effectLst/>
                <a:latin typeface="+mn-lt"/>
                <a:ea typeface="+mn-ea"/>
                <a:cs typeface="+mn-cs"/>
              </a:rPr>
              <a:t>" </a:t>
            </a:r>
            <a:r>
              <a:rPr lang="en-US" sz="1800" b="0" kern="1200" cap="none" baseline="0" dirty="0" err="1">
                <a:solidFill>
                  <a:schemeClr val="tx2"/>
                </a:solidFill>
                <a:effectLst/>
                <a:latin typeface="+mn-lt"/>
                <a:ea typeface="+mn-ea"/>
                <a:cs typeface="+mn-cs"/>
              </a:rPr>
              <a:t>src</a:t>
            </a:r>
            <a:r>
              <a:rPr lang="en-US" sz="1800" b="0" kern="1200" cap="none" baseline="0" dirty="0">
                <a:solidFill>
                  <a:schemeClr val="tx2"/>
                </a:solidFill>
                <a:effectLst/>
                <a:latin typeface="+mn-lt"/>
                <a:ea typeface="+mn-ea"/>
                <a:cs typeface="+mn-cs"/>
              </a:rPr>
              <a:t>="</a:t>
            </a:r>
            <a:r>
              <a:rPr lang="en-US" sz="1800" b="0" kern="1200" cap="none" baseline="0" dirty="0" err="1">
                <a:solidFill>
                  <a:schemeClr val="tx2"/>
                </a:solidFill>
                <a:effectLst/>
                <a:latin typeface="+mn-lt"/>
                <a:ea typeface="+mn-ea"/>
                <a:cs typeface="+mn-cs"/>
              </a:rPr>
              <a:t>js</a:t>
            </a:r>
            <a:r>
              <a:rPr lang="en-US" sz="1800" b="0" kern="1200" cap="none" baseline="0" dirty="0">
                <a:solidFill>
                  <a:schemeClr val="tx2"/>
                </a:solidFill>
                <a:effectLst/>
                <a:latin typeface="+mn-lt"/>
                <a:ea typeface="+mn-ea"/>
                <a:cs typeface="+mn-cs"/>
              </a:rPr>
              <a:t>/jquery-3.2.1.min.js"&gt;&lt;/script&gt;</a:t>
            </a:r>
            <a:endParaRPr lang="en-US" sz="1800" dirty="0"/>
          </a:p>
        </p:txBody>
      </p:sp>
      <p:sp>
        <p:nvSpPr>
          <p:cNvPr id="5" name="Content Placeholder 3">
            <a:extLst>
              <a:ext uri="{FF2B5EF4-FFF2-40B4-BE49-F238E27FC236}">
                <a16:creationId xmlns:a16="http://schemas.microsoft.com/office/drawing/2014/main" id="{2A6A8462-5AB1-774F-899D-CE0BA15FB77D}"/>
              </a:ext>
            </a:extLst>
          </p:cNvPr>
          <p:cNvSpPr txBox="1">
            <a:spLocks/>
          </p:cNvSpPr>
          <p:nvPr/>
        </p:nvSpPr>
        <p:spPr>
          <a:xfrm>
            <a:off x="3090496" y="3399174"/>
            <a:ext cx="2963007" cy="715626"/>
          </a:xfrm>
          <a:prstGeom prst="rect">
            <a:avLst/>
          </a:prstGeom>
          <a:solidFill>
            <a:schemeClr val="accent5">
              <a:lumMod val="20000"/>
              <a:lumOff val="80000"/>
            </a:schemeClr>
          </a:solidFill>
        </p:spPr>
        <p:txBody>
          <a:bodyPr vert="horz" wrap="square" lIns="91440" tIns="45720" rIns="91440" bIns="45720" rtlCol="0" anchor="t" anchorCtr="0">
            <a:normAutofit/>
          </a:bodyPr>
          <a:lstStyle>
            <a:lvl1pPr marL="182880" indent="-182880" algn="l" defTabSz="365760" rtl="0" eaLnBrk="1" latinLnBrk="0" hangingPunct="1">
              <a:lnSpc>
                <a:spcPct val="85000"/>
              </a:lnSpc>
              <a:spcBef>
                <a:spcPts val="800"/>
              </a:spcBef>
              <a:spcAft>
                <a:spcPts val="0"/>
              </a:spcAft>
              <a:buClr>
                <a:schemeClr val="tx2"/>
              </a:buClr>
              <a:buSzPct val="80000"/>
              <a:buFont typeface="Arial" pitchFamily="34" charset="0"/>
              <a:buChar char="•"/>
              <a:defRPr sz="28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24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Arial" charset="0"/>
              <a:buChar char="•"/>
              <a:defRPr sz="18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marL="0" indent="0">
              <a:buFont typeface="Arial" pitchFamily="34" charset="0"/>
              <a:buNone/>
            </a:pPr>
            <a:r>
              <a:rPr lang="en-US" sz="1800"/>
              <a:t>    &lt;</a:t>
            </a:r>
            <a:r>
              <a:rPr lang="en-US" sz="1800" dirty="0"/>
              <a:t>div id="</a:t>
            </a:r>
            <a:r>
              <a:rPr lang="en-US" sz="1800" b="1" dirty="0">
                <a:highlight>
                  <a:srgbClr val="FFFF00"/>
                </a:highlight>
              </a:rPr>
              <a:t>chart-container</a:t>
            </a:r>
            <a:r>
              <a:rPr lang="en-US" sz="1800" dirty="0"/>
              <a:t>"&gt;</a:t>
            </a:r>
            <a:endParaRPr lang="en-GB" sz="1800" dirty="0"/>
          </a:p>
          <a:p>
            <a:pPr marL="0" indent="0">
              <a:buFont typeface="Arial" pitchFamily="34" charset="0"/>
              <a:buNone/>
            </a:pPr>
            <a:r>
              <a:rPr lang="en-US" sz="1800"/>
              <a:t>    &lt;/</a:t>
            </a:r>
            <a:r>
              <a:rPr lang="en-US" sz="1800" dirty="0"/>
              <a:t>div&gt;</a:t>
            </a:r>
          </a:p>
        </p:txBody>
      </p:sp>
      <p:sp>
        <p:nvSpPr>
          <p:cNvPr id="6" name="Text Placeholder 2">
            <a:extLst>
              <a:ext uri="{FF2B5EF4-FFF2-40B4-BE49-F238E27FC236}">
                <a16:creationId xmlns:a16="http://schemas.microsoft.com/office/drawing/2014/main" id="{D1C57B47-2B88-4444-A580-373981CD1678}"/>
              </a:ext>
            </a:extLst>
          </p:cNvPr>
          <p:cNvSpPr txBox="1">
            <a:spLocks/>
          </p:cNvSpPr>
          <p:nvPr/>
        </p:nvSpPr>
        <p:spPr>
          <a:xfrm flipH="1">
            <a:off x="626363" y="2929011"/>
            <a:ext cx="7891272" cy="274320"/>
          </a:xfrm>
          <a:prstGeom prst="rect">
            <a:avLst/>
          </a:prstGeom>
        </p:spPr>
        <p:txBody>
          <a:bodyPr vert="horz" wrap="square" lIns="91440" tIns="45720" rIns="91440" bIns="45720" rtlCol="0" anchor="ctr" anchorCtr="0">
            <a:noAutofit/>
          </a:bodyPr>
          <a:lstStyle>
            <a:lvl1pPr marL="0" indent="0" algn="ctr" defTabSz="365760" rtl="0" eaLnBrk="1" latinLnBrk="0" hangingPunct="1">
              <a:lnSpc>
                <a:spcPct val="100000"/>
              </a:lnSpc>
              <a:spcBef>
                <a:spcPts val="0"/>
              </a:spcBef>
              <a:spcAft>
                <a:spcPts val="0"/>
              </a:spcAft>
              <a:buClr>
                <a:schemeClr val="tx2"/>
              </a:buClr>
              <a:buSzPct val="80000"/>
              <a:buFont typeface="Arial" pitchFamily="34" charset="0"/>
              <a:buNone/>
              <a:defRPr sz="2200" b="0" kern="1200" cap="none" baseline="0">
                <a:solidFill>
                  <a:srgbClr val="71256A"/>
                </a:solidFill>
                <a:latin typeface="+mj-lt"/>
                <a:ea typeface="+mn-ea"/>
                <a:cs typeface="+mn-cs"/>
              </a:defRPr>
            </a:lvl1pPr>
            <a:lvl2pPr marL="365760" indent="-182880" algn="l" defTabSz="365760" rtl="0" eaLnBrk="1" latinLnBrk="0" hangingPunct="1">
              <a:lnSpc>
                <a:spcPct val="85000"/>
              </a:lnSpc>
              <a:spcBef>
                <a:spcPts val="800"/>
              </a:spcBef>
              <a:spcAft>
                <a:spcPts val="0"/>
              </a:spcAft>
              <a:buClr>
                <a:schemeClr val="accent3"/>
              </a:buClr>
              <a:buSzPct val="80000"/>
              <a:buFont typeface="Arial" pitchFamily="34" charset="0"/>
              <a:buChar char="•"/>
              <a:tabLst/>
              <a:defRPr sz="2400" kern="1200" baseline="0">
                <a:solidFill>
                  <a:schemeClr val="tx2"/>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2"/>
              </a:buClr>
              <a:buSzPct val="100000"/>
              <a:buFont typeface="Arial" charset="0"/>
              <a:buChar char="•"/>
              <a:defRPr sz="1800" kern="1200" baseline="0">
                <a:solidFill>
                  <a:schemeClr val="tx2"/>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r>
              <a:rPr lang="en-US" dirty="0"/>
              <a:t>Provide a div to put chart in</a:t>
            </a:r>
          </a:p>
        </p:txBody>
      </p:sp>
      <p:sp>
        <p:nvSpPr>
          <p:cNvPr id="7" name="Rectangle 6">
            <a:extLst>
              <a:ext uri="{FF2B5EF4-FFF2-40B4-BE49-F238E27FC236}">
                <a16:creationId xmlns:a16="http://schemas.microsoft.com/office/drawing/2014/main" id="{4DB7942A-1360-F842-A8C3-87CC67B9FFA0}"/>
              </a:ext>
            </a:extLst>
          </p:cNvPr>
          <p:cNvSpPr/>
          <p:nvPr/>
        </p:nvSpPr>
        <p:spPr>
          <a:xfrm>
            <a:off x="0" y="-4099"/>
            <a:ext cx="2297809" cy="307777"/>
          </a:xfrm>
          <a:prstGeom prst="rect">
            <a:avLst/>
          </a:prstGeom>
        </p:spPr>
        <p:txBody>
          <a:bodyPr wrap="none">
            <a:spAutoFit/>
          </a:bodyPr>
          <a:lstStyle/>
          <a:p>
            <a:r>
              <a:rPr lang="en-US" sz="1400" dirty="0">
                <a:hlinkClick r:id="rId3"/>
              </a:rPr>
              <a:t>https://muzejs.org/examples</a:t>
            </a:r>
            <a:r>
              <a:rPr lang="en-US" sz="1400" dirty="0"/>
              <a:t> </a:t>
            </a:r>
          </a:p>
        </p:txBody>
      </p:sp>
    </p:spTree>
    <p:extLst>
      <p:ext uri="{BB962C8B-B14F-4D97-AF65-F5344CB8AC3E}">
        <p14:creationId xmlns:p14="http://schemas.microsoft.com/office/powerpoint/2010/main" val="87437586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090D-761A-8C43-8237-8A2B2A6F8448}"/>
              </a:ext>
            </a:extLst>
          </p:cNvPr>
          <p:cNvSpPr>
            <a:spLocks noGrp="1"/>
          </p:cNvSpPr>
          <p:nvPr>
            <p:ph type="title"/>
          </p:nvPr>
        </p:nvSpPr>
        <p:spPr/>
        <p:txBody>
          <a:bodyPr/>
          <a:lstStyle/>
          <a:p>
            <a:r>
              <a:rPr lang="en-US" dirty="0"/>
              <a:t>JavaScript</a:t>
            </a:r>
          </a:p>
        </p:txBody>
      </p:sp>
      <p:sp>
        <p:nvSpPr>
          <p:cNvPr id="5" name="Text Placeholder 4">
            <a:extLst>
              <a:ext uri="{FF2B5EF4-FFF2-40B4-BE49-F238E27FC236}">
                <a16:creationId xmlns:a16="http://schemas.microsoft.com/office/drawing/2014/main" id="{C15E9C5E-7B53-5F44-BBD9-143B4CE1F57D}"/>
              </a:ext>
            </a:extLst>
          </p:cNvPr>
          <p:cNvSpPr>
            <a:spLocks noGrp="1"/>
          </p:cNvSpPr>
          <p:nvPr>
            <p:ph type="body" sz="quarter" idx="3"/>
          </p:nvPr>
        </p:nvSpPr>
        <p:spPr/>
        <p:txBody>
          <a:bodyPr/>
          <a:lstStyle/>
          <a:p>
            <a:endParaRPr lang="en-US"/>
          </a:p>
        </p:txBody>
      </p:sp>
      <p:sp>
        <p:nvSpPr>
          <p:cNvPr id="4" name="Content Placeholder 3">
            <a:extLst>
              <a:ext uri="{FF2B5EF4-FFF2-40B4-BE49-F238E27FC236}">
                <a16:creationId xmlns:a16="http://schemas.microsoft.com/office/drawing/2014/main" id="{8A383BE3-93BE-DC44-95EA-973D3281C9B1}"/>
              </a:ext>
            </a:extLst>
          </p:cNvPr>
          <p:cNvSpPr>
            <a:spLocks noGrp="1"/>
          </p:cNvSpPr>
          <p:nvPr>
            <p:ph sz="quarter" idx="4"/>
          </p:nvPr>
        </p:nvSpPr>
        <p:spPr>
          <a:xfrm>
            <a:off x="627641" y="1014984"/>
            <a:ext cx="3886200" cy="3185824"/>
          </a:xfrm>
          <a:solidFill>
            <a:schemeClr val="accent5">
              <a:lumMod val="20000"/>
              <a:lumOff val="80000"/>
            </a:schemeClr>
          </a:solidFill>
        </p:spPr>
        <p:txBody>
          <a:bodyPr>
            <a:noAutofit/>
          </a:bodyPr>
          <a:lstStyle/>
          <a:p>
            <a:pPr marL="0" indent="0">
              <a:lnSpc>
                <a:spcPct val="120000"/>
              </a:lnSpc>
              <a:spcBef>
                <a:spcPts val="0"/>
              </a:spcBef>
              <a:buNone/>
            </a:pPr>
            <a:r>
              <a:rPr lang="en-US" sz="1100" b="0" kern="1200" cap="none" baseline="0" dirty="0">
                <a:solidFill>
                  <a:schemeClr val="tx2"/>
                </a:solidFill>
                <a:effectLst/>
                <a:latin typeface="Courier New" panose="02070309020205020404" pitchFamily="49" charset="0"/>
                <a:cs typeface="Courier New" panose="02070309020205020404" pitchFamily="49" charset="0"/>
              </a:rPr>
              <a:t>$(document).ready(function () {</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ajax({</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a:t>
            </a:r>
            <a:r>
              <a:rPr lang="en-US" sz="1100" b="1" kern="1200" cap="none" baseline="0">
                <a:solidFill>
                  <a:schemeClr val="tx2"/>
                </a:solidFill>
                <a:effectLst/>
                <a:latin typeface="Courier New" panose="02070309020205020404" pitchFamily="49" charset="0"/>
                <a:cs typeface="Courier New" panose="02070309020205020404" pitchFamily="49" charset="0"/>
              </a:rPr>
              <a:t>url</a:t>
            </a:r>
            <a:r>
              <a:rPr lang="en-US" sz="1100" b="0" kern="1200" cap="none" baseline="0" dirty="0">
                <a:solidFill>
                  <a:schemeClr val="tx2"/>
                </a:solidFill>
                <a:effectLst/>
                <a:latin typeface="Courier New" panose="02070309020205020404" pitchFamily="49" charset="0"/>
                <a:cs typeface="Courier New" panose="02070309020205020404" pitchFamily="49" charset="0"/>
              </a:rPr>
              <a:t>: '</a:t>
            </a:r>
            <a:r>
              <a:rPr lang="en-US" sz="1100" kern="1200" cap="none" baseline="0" dirty="0">
                <a:solidFill>
                  <a:srgbClr val="7030A0"/>
                </a:solidFill>
                <a:effectLst/>
                <a:latin typeface="Courier New" panose="02070309020205020404" pitchFamily="49" charset="0"/>
                <a:cs typeface="Courier New" panose="02070309020205020404" pitchFamily="49" charset="0"/>
              </a:rPr>
              <a:t>http://d351tq92/</a:t>
            </a:r>
            <a:r>
              <a:rPr lang="en-US" sz="1100" kern="1200" cap="none" baseline="0" dirty="0" err="1">
                <a:solidFill>
                  <a:srgbClr val="7030A0"/>
                </a:solidFill>
                <a:effectLst/>
                <a:latin typeface="Courier New" panose="02070309020205020404" pitchFamily="49" charset="0"/>
                <a:cs typeface="Courier New" panose="02070309020205020404" pitchFamily="49" charset="0"/>
              </a:rPr>
              <a:t>SASStoredProcess</a:t>
            </a:r>
            <a:r>
              <a:rPr lang="en-US" sz="1100" kern="1200" cap="none" baseline="0" dirty="0">
                <a:solidFill>
                  <a:srgbClr val="7030A0"/>
                </a:solidFill>
                <a:effectLst/>
                <a:latin typeface="Courier New" panose="02070309020205020404" pitchFamily="49" charset="0"/>
                <a:cs typeface="Courier New" panose="02070309020205020404" pitchFamily="49" charset="0"/>
              </a:rPr>
              <a:t>/</a:t>
            </a:r>
            <a:r>
              <a:rPr lang="en-US" sz="1100" kern="1200" cap="none" baseline="0" dirty="0" err="1">
                <a:solidFill>
                  <a:srgbClr val="7030A0"/>
                </a:solidFill>
                <a:effectLst/>
                <a:latin typeface="Courier New" panose="02070309020205020404" pitchFamily="49" charset="0"/>
                <a:cs typeface="Courier New" panose="02070309020205020404" pitchFamily="49" charset="0"/>
              </a:rPr>
              <a:t>do?_program</a:t>
            </a:r>
            <a:r>
              <a:rPr lang="en-US" sz="1100" kern="1200" cap="none" baseline="0" dirty="0">
                <a:solidFill>
                  <a:srgbClr val="7030A0"/>
                </a:solidFill>
                <a:effectLst/>
                <a:latin typeface="Courier New" panose="02070309020205020404" pitchFamily="49" charset="0"/>
                <a:cs typeface="Courier New" panose="02070309020205020404" pitchFamily="49" charset="0"/>
              </a:rPr>
              <a:t>=%2FUser+Folders%2Fphil%2FMy+Folder%2Fexample7</a:t>
            </a:r>
            <a:r>
              <a:rPr lang="en-US" sz="1100" b="0" kern="1200" cap="none" baseline="0" dirty="0">
                <a:solidFill>
                  <a:schemeClr val="tx2"/>
                </a:solidFill>
                <a:effectLst/>
                <a:latin typeface="Courier New" panose="02070309020205020404" pitchFamily="49" charset="0"/>
                <a:cs typeface="Courier New" panose="02070309020205020404" pitchFamily="49" charset="0"/>
              </a:rPr>
              <a:t>',</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success</a:t>
            </a:r>
            <a:r>
              <a:rPr lang="en-US" sz="1100" b="0" kern="1200" cap="none" baseline="0" dirty="0">
                <a:solidFill>
                  <a:schemeClr val="tx2"/>
                </a:solidFill>
                <a:effectLst/>
                <a:latin typeface="Courier New" panose="02070309020205020404" pitchFamily="49" charset="0"/>
                <a:cs typeface="Courier New" panose="02070309020205020404" pitchFamily="49" charset="0"/>
              </a:rPr>
              <a:t>: function (data) </a:t>
            </a:r>
            <a:r>
              <a:rPr lang="en-US" sz="1100" b="1" kern="1200" cap="none" baseline="0" dirty="0">
                <a:solidFill>
                  <a:schemeClr val="accent6"/>
                </a:solidFill>
                <a:effectLst/>
                <a:latin typeface="Courier New" panose="02070309020205020404" pitchFamily="49" charset="0"/>
                <a:cs typeface="Courier New" panose="02070309020205020404" pitchFamily="49" charset="0"/>
              </a:rPr>
              <a:t>{</a:t>
            </a:r>
            <a:endParaRPr lang="en-GB" sz="1100" b="1" kern="1200" cap="none" baseline="0" dirty="0">
              <a:solidFill>
                <a:schemeClr val="accent6"/>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const </a:t>
            </a:r>
            <a:r>
              <a:rPr lang="en-US" sz="1100" b="1" kern="1200" cap="none" baseline="0" dirty="0">
                <a:solidFill>
                  <a:schemeClr val="tx2"/>
                </a:solidFill>
                <a:effectLst/>
                <a:latin typeface="Courier New" panose="02070309020205020404" pitchFamily="49" charset="0"/>
                <a:cs typeface="Courier New" panose="02070309020205020404" pitchFamily="49" charset="0"/>
              </a:rPr>
              <a:t>schema</a:t>
            </a:r>
            <a:r>
              <a:rPr lang="en-US" sz="1100" b="0" kern="1200" cap="none" baseline="0" dirty="0">
                <a:solidFill>
                  <a:schemeClr val="tx2"/>
                </a:solidFill>
                <a:effectLst/>
                <a:latin typeface="Courier New" panose="02070309020205020404" pitchFamily="49" charset="0"/>
                <a:cs typeface="Courier New" panose="02070309020205020404" pitchFamily="49" charset="0"/>
              </a:rPr>
              <a:t> = [</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{name: "Date",</a:t>
            </a:r>
            <a:r>
              <a:rPr lang="en-GB" sz="1100" b="0" kern="1200" cap="none" baseline="0" dirty="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type: "</a:t>
            </a:r>
            <a:r>
              <a:rPr lang="en-US" sz="1100" b="0" kern="1200" cap="none" baseline="0" dirty="0">
                <a:solidFill>
                  <a:srgbClr val="FF0000"/>
                </a:solidFill>
                <a:effectLst/>
                <a:latin typeface="Courier New" panose="02070309020205020404" pitchFamily="49" charset="0"/>
                <a:cs typeface="Courier New" panose="02070309020205020404" pitchFamily="49" charset="0"/>
              </a:rPr>
              <a:t>dimension</a:t>
            </a:r>
            <a:r>
              <a:rPr lang="en-US" sz="1100" b="0" kern="1200" cap="none" baseline="0" dirty="0">
                <a:solidFill>
                  <a:schemeClr val="tx2"/>
                </a:solidFill>
                <a:effectLst/>
                <a:latin typeface="Courier New" panose="02070309020205020404" pitchFamily="49" charset="0"/>
                <a:cs typeface="Courier New" panose="02070309020205020404" pitchFamily="49" charset="0"/>
              </a:rPr>
              <a:t>"},</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{name: "Advertised",</a:t>
            </a:r>
            <a:r>
              <a:rPr lang="en-GB" sz="1100" b="0" kern="1200" cap="none" baseline="0" dirty="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type: "</a:t>
            </a:r>
            <a:r>
              <a:rPr lang="en-US" sz="1100" b="0" kern="1200" cap="none" baseline="0" dirty="0">
                <a:solidFill>
                  <a:srgbClr val="FF0000"/>
                </a:solidFill>
                <a:effectLst/>
                <a:latin typeface="Courier New" panose="02070309020205020404" pitchFamily="49" charset="0"/>
                <a:cs typeface="Courier New" panose="02070309020205020404" pitchFamily="49" charset="0"/>
              </a:rPr>
              <a:t>dimension</a:t>
            </a:r>
            <a:r>
              <a:rPr lang="en-US" sz="1100" b="0" kern="1200" cap="none" baseline="0" dirty="0">
                <a:solidFill>
                  <a:schemeClr val="tx2"/>
                </a:solidFill>
                <a:effectLst/>
                <a:latin typeface="Courier New" panose="02070309020205020404" pitchFamily="49" charset="0"/>
                <a:cs typeface="Courier New" panose="02070309020205020404" pitchFamily="49" charset="0"/>
              </a:rPr>
              <a:t>"},</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{name: "Holiday",</a:t>
            </a:r>
            <a:r>
              <a:rPr lang="en-GB" sz="1100" b="0" kern="1200" cap="none" baseline="0" dirty="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type: "</a:t>
            </a:r>
            <a:r>
              <a:rPr lang="en-US" sz="1100" b="0" kern="1200" cap="none" baseline="0" dirty="0">
                <a:solidFill>
                  <a:srgbClr val="FF0000"/>
                </a:solidFill>
                <a:effectLst/>
                <a:latin typeface="Courier New" panose="02070309020205020404" pitchFamily="49" charset="0"/>
                <a:cs typeface="Courier New" panose="02070309020205020404" pitchFamily="49" charset="0"/>
              </a:rPr>
              <a:t>dimension</a:t>
            </a:r>
            <a:r>
              <a:rPr lang="en-US" sz="1100" b="0" kern="1200" cap="none" baseline="0" dirty="0">
                <a:solidFill>
                  <a:schemeClr val="tx2"/>
                </a:solidFill>
                <a:effectLst/>
                <a:latin typeface="Courier New" panose="02070309020205020404" pitchFamily="49" charset="0"/>
                <a:cs typeface="Courier New" panose="02070309020205020404" pitchFamily="49" charset="0"/>
              </a:rPr>
              <a:t>"},</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{name: "Product",</a:t>
            </a:r>
            <a:r>
              <a:rPr lang="en-GB" sz="1100" b="0" kern="1200" cap="none" baseline="0" dirty="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type: "</a:t>
            </a:r>
            <a:r>
              <a:rPr lang="en-US" sz="1100" b="0" kern="1200" cap="none" baseline="0" dirty="0">
                <a:solidFill>
                  <a:srgbClr val="FF0000"/>
                </a:solidFill>
                <a:effectLst/>
                <a:latin typeface="Courier New" panose="02070309020205020404" pitchFamily="49" charset="0"/>
                <a:cs typeface="Courier New" panose="02070309020205020404" pitchFamily="49" charset="0"/>
              </a:rPr>
              <a:t>dimension</a:t>
            </a:r>
            <a:r>
              <a:rPr lang="en-US" sz="1100" b="0" kern="1200" cap="none" baseline="0" dirty="0">
                <a:solidFill>
                  <a:schemeClr val="tx2"/>
                </a:solidFill>
                <a:effectLst/>
                <a:latin typeface="Courier New" panose="02070309020205020404" pitchFamily="49" charset="0"/>
                <a:cs typeface="Courier New" panose="02070309020205020404" pitchFamily="49" charset="0"/>
              </a:rPr>
              <a:t>"},</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{name: "Price",</a:t>
            </a:r>
            <a:r>
              <a:rPr lang="en-GB" sz="1100" b="0" kern="1200" cap="none" baseline="0" dirty="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type: "</a:t>
            </a:r>
            <a:r>
              <a:rPr lang="en-US" sz="1100" b="0" kern="1200" cap="none" baseline="0" dirty="0">
                <a:solidFill>
                  <a:srgbClr val="7030A0"/>
                </a:solidFill>
                <a:effectLst/>
                <a:latin typeface="Courier New" panose="02070309020205020404" pitchFamily="49" charset="0"/>
                <a:cs typeface="Courier New" panose="02070309020205020404" pitchFamily="49" charset="0"/>
              </a:rPr>
              <a:t>measure</a:t>
            </a:r>
            <a:r>
              <a:rPr lang="en-US" sz="1100" b="0" kern="1200" cap="none" baseline="0" dirty="0">
                <a:solidFill>
                  <a:schemeClr val="tx2"/>
                </a:solidFill>
                <a:effectLst/>
                <a:latin typeface="Courier New" panose="02070309020205020404" pitchFamily="49" charset="0"/>
                <a:cs typeface="Courier New" panose="02070309020205020404" pitchFamily="49" charset="0"/>
              </a:rPr>
              <a:t>"},</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{name: "</a:t>
            </a:r>
            <a:r>
              <a:rPr lang="en-US" sz="1100" b="0" kern="1200" cap="none" baseline="0" dirty="0" err="1">
                <a:solidFill>
                  <a:schemeClr val="tx2"/>
                </a:solidFill>
                <a:effectLst/>
                <a:latin typeface="Courier New" panose="02070309020205020404" pitchFamily="49" charset="0"/>
                <a:cs typeface="Courier New" panose="02070309020205020404" pitchFamily="49" charset="0"/>
              </a:rPr>
              <a:t>QtySold</a:t>
            </a:r>
            <a:r>
              <a:rPr lang="en-US" sz="1100" b="0" kern="1200" cap="none" baseline="0" dirty="0">
                <a:solidFill>
                  <a:schemeClr val="tx2"/>
                </a:solidFill>
                <a:effectLst/>
                <a:latin typeface="Courier New" panose="02070309020205020404" pitchFamily="49" charset="0"/>
                <a:cs typeface="Courier New" panose="02070309020205020404" pitchFamily="49" charset="0"/>
              </a:rPr>
              <a:t>",</a:t>
            </a:r>
            <a:r>
              <a:rPr lang="en-GB" sz="1100" b="0" kern="1200" cap="none" baseline="0" dirty="0">
                <a:solidFill>
                  <a:schemeClr val="tx2"/>
                </a:solidFill>
                <a:effectLst/>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type: "</a:t>
            </a:r>
            <a:r>
              <a:rPr lang="en-US" sz="1100" b="0" kern="1200" cap="none" baseline="0" dirty="0">
                <a:solidFill>
                  <a:srgbClr val="7030A0"/>
                </a:solidFill>
                <a:effectLst/>
                <a:latin typeface="Courier New" panose="02070309020205020404" pitchFamily="49" charset="0"/>
                <a:cs typeface="Courier New" panose="02070309020205020404" pitchFamily="49" charset="0"/>
              </a:rPr>
              <a:t>measure</a:t>
            </a:r>
            <a:r>
              <a:rPr lang="en-US" sz="1100" b="0" kern="1200" cap="none" baseline="0" dirty="0">
                <a:solidFill>
                  <a:schemeClr val="tx2"/>
                </a:solidFill>
                <a:effectLst/>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b="0" kern="1200" cap="none" baseline="0" dirty="0">
                <a:solidFill>
                  <a:schemeClr val="tx2"/>
                </a:solidFill>
                <a:effectLst/>
                <a:latin typeface="Courier New" panose="02070309020205020404" pitchFamily="49" charset="0"/>
                <a:cs typeface="Courier New" panose="02070309020205020404" pitchFamily="49" charset="0"/>
              </a:rPr>
              <a:t>];</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b="0" kern="1200" cap="none" baseline="0">
                <a:solidFill>
                  <a:schemeClr val="tx2"/>
                </a:solidFill>
                <a:effectLst/>
                <a:latin typeface="Courier New" panose="02070309020205020404" pitchFamily="49" charset="0"/>
                <a:cs typeface="Courier New" panose="02070309020205020404" pitchFamily="49" charset="0"/>
              </a:rPr>
              <a:t>    </a:t>
            </a:r>
            <a:endParaRPr lang="en-GB" sz="1100" b="0" kern="1200" cap="none" baseline="0" dirty="0">
              <a:solidFill>
                <a:schemeClr val="tx2"/>
              </a:solidFill>
              <a:effectLst/>
              <a:latin typeface="Courier New" panose="02070309020205020404" pitchFamily="49" charset="0"/>
              <a:cs typeface="Courier New" panose="02070309020205020404" pitchFamily="49" charset="0"/>
            </a:endParaRPr>
          </a:p>
        </p:txBody>
      </p:sp>
      <p:sp>
        <p:nvSpPr>
          <p:cNvPr id="6" name="Content Placeholder 5">
            <a:extLst>
              <a:ext uri="{FF2B5EF4-FFF2-40B4-BE49-F238E27FC236}">
                <a16:creationId xmlns:a16="http://schemas.microsoft.com/office/drawing/2014/main" id="{F07DC35B-05CB-604B-B1F3-0A4D305CCAAE}"/>
              </a:ext>
            </a:extLst>
          </p:cNvPr>
          <p:cNvSpPr>
            <a:spLocks noGrp="1"/>
          </p:cNvSpPr>
          <p:nvPr>
            <p:ph sz="quarter" idx="10"/>
          </p:nvPr>
        </p:nvSpPr>
        <p:spPr>
          <a:solidFill>
            <a:schemeClr val="accent5">
              <a:lumMod val="20000"/>
              <a:lumOff val="80000"/>
            </a:schemeClr>
          </a:solidFill>
        </p:spPr>
        <p:txBody>
          <a:bodyPr>
            <a:noAutofit/>
          </a:bodyPr>
          <a:lstStyle/>
          <a:p>
            <a:pPr marL="0" indent="0">
              <a:lnSpc>
                <a:spcPct val="120000"/>
              </a:lnSpc>
              <a:spcBef>
                <a:spcPts val="0"/>
              </a:spcBef>
              <a:buNone/>
            </a:pPr>
            <a:r>
              <a:rPr lang="en-US" sz="1100" dirty="0" err="1">
                <a:latin typeface="Courier New" panose="02070309020205020404" pitchFamily="49" charset="0"/>
                <a:cs typeface="Courier New" panose="02070309020205020404" pitchFamily="49" charset="0"/>
              </a:rPr>
              <a:t>const</a:t>
            </a:r>
            <a:r>
              <a:rPr lang="en-US" sz="1100" dirty="0">
                <a:latin typeface="Courier New" panose="02070309020205020404" pitchFamily="49" charset="0"/>
                <a:cs typeface="Courier New" panose="02070309020205020404" pitchFamily="49" charset="0"/>
              </a:rPr>
              <a:t> </a:t>
            </a:r>
            <a:r>
              <a:rPr lang="en-US" sz="1100" b="1" dirty="0" err="1">
                <a:latin typeface="Courier New" panose="02070309020205020404" pitchFamily="49" charset="0"/>
                <a:cs typeface="Courier New" panose="02070309020205020404" pitchFamily="49" charset="0"/>
              </a:rPr>
              <a:t>DataModel</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muze.DataModel</a:t>
            </a:r>
            <a:r>
              <a:rPr lang="en-US" sz="1100" dirty="0">
                <a:latin typeface="Courier New" panose="02070309020205020404" pitchFamily="49" charset="0"/>
                <a:cs typeface="Courier New" panose="02070309020205020404" pitchFamily="49" charset="0"/>
              </a:rPr>
              <a:t>;</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const </a:t>
            </a:r>
            <a:r>
              <a:rPr lang="en-US" sz="1100" b="1" u="sng" dirty="0" err="1">
                <a:solidFill>
                  <a:schemeClr val="accent6"/>
                </a:solidFill>
                <a:latin typeface="Courier New" panose="02070309020205020404" pitchFamily="49" charset="0"/>
                <a:cs typeface="Courier New" panose="02070309020205020404" pitchFamily="49" charset="0"/>
              </a:rPr>
              <a:t>dm</a:t>
            </a:r>
            <a:r>
              <a:rPr lang="en-US" sz="1100" dirty="0">
                <a:latin typeface="Courier New" panose="02070309020205020404" pitchFamily="49" charset="0"/>
                <a:cs typeface="Courier New" panose="02070309020205020404" pitchFamily="49" charset="0"/>
              </a:rPr>
              <a:t> = new </a:t>
            </a:r>
            <a:r>
              <a:rPr lang="en-US" sz="1100" b="1" dirty="0" err="1">
                <a:latin typeface="Courier New" panose="02070309020205020404" pitchFamily="49" charset="0"/>
                <a:cs typeface="Courier New" panose="02070309020205020404" pitchFamily="49" charset="0"/>
              </a:rPr>
              <a:t>DataModel</a:t>
            </a:r>
            <a:br>
              <a:rPr lang="en-US" sz="1100" b="1">
                <a:latin typeface="Courier New" panose="02070309020205020404" pitchFamily="49" charset="0"/>
                <a:cs typeface="Courier New" panose="02070309020205020404" pitchFamily="49" charset="0"/>
              </a:rPr>
            </a:br>
            <a:r>
              <a:rPr lang="en-US" sz="1100" b="1">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a:t>
            </a:r>
            <a:r>
              <a:rPr lang="en-US" sz="1100" b="1" dirty="0">
                <a:latin typeface="Courier New" panose="02070309020205020404" pitchFamily="49" charset="0"/>
                <a:cs typeface="Courier New" panose="02070309020205020404" pitchFamily="49" charset="0"/>
              </a:rPr>
              <a:t>data['</a:t>
            </a:r>
            <a:r>
              <a:rPr lang="en-US" sz="1100" b="1" dirty="0" err="1">
                <a:latin typeface="Courier New" panose="02070309020205020404" pitchFamily="49" charset="0"/>
                <a:cs typeface="Courier New" panose="02070309020205020404" pitchFamily="49" charset="0"/>
              </a:rPr>
              <a:t>sashelp.snacks</a:t>
            </a:r>
            <a:r>
              <a:rPr lang="en-US" sz="1100" b="1" dirty="0">
                <a:latin typeface="Courier New" panose="02070309020205020404" pitchFamily="49" charset="0"/>
                <a:cs typeface="Courier New" panose="02070309020205020404" pitchFamily="49" charset="0"/>
              </a:rPr>
              <a:t>']</a:t>
            </a:r>
            <a:r>
              <a:rPr lang="en-US" sz="1100" dirty="0">
                <a:latin typeface="Courier New" panose="02070309020205020404" pitchFamily="49" charset="0"/>
                <a:cs typeface="Courier New" panose="02070309020205020404" pitchFamily="49" charset="0"/>
              </a:rPr>
              <a:t>, schema);</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const </a:t>
            </a:r>
            <a:r>
              <a:rPr lang="en-US" sz="1100" b="1" dirty="0" err="1">
                <a:latin typeface="Courier New" panose="02070309020205020404" pitchFamily="49" charset="0"/>
                <a:cs typeface="Courier New" panose="02070309020205020404" pitchFamily="49" charset="0"/>
              </a:rPr>
              <a:t>env</a:t>
            </a:r>
            <a:r>
              <a:rPr lang="en-US" sz="1100" dirty="0">
                <a:latin typeface="Courier New" panose="02070309020205020404" pitchFamily="49" charset="0"/>
                <a:cs typeface="Courier New" panose="02070309020205020404" pitchFamily="49" charset="0"/>
              </a:rPr>
              <a:t> = </a:t>
            </a:r>
            <a:r>
              <a:rPr lang="en-US" sz="1100" dirty="0" err="1">
                <a:latin typeface="Courier New" panose="02070309020205020404" pitchFamily="49" charset="0"/>
                <a:cs typeface="Courier New" panose="02070309020205020404" pitchFamily="49" charset="0"/>
              </a:rPr>
              <a:t>muze</a:t>
            </a:r>
            <a:r>
              <a:rPr lang="en-US" sz="1100" dirty="0">
                <a:latin typeface="Courier New" panose="02070309020205020404" pitchFamily="49" charset="0"/>
                <a:cs typeface="Courier New" panose="02070309020205020404" pitchFamily="49" charset="0"/>
              </a:rPr>
              <a:t>();</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const </a:t>
            </a:r>
            <a:r>
              <a:rPr lang="en-US" sz="1100" b="1" u="sng" dirty="0">
                <a:latin typeface="Courier New" panose="02070309020205020404" pitchFamily="49" charset="0"/>
                <a:cs typeface="Courier New" panose="02070309020205020404" pitchFamily="49" charset="0"/>
              </a:rPr>
              <a:t>canvas</a:t>
            </a:r>
            <a:r>
              <a:rPr lang="en-US" sz="1100" dirty="0">
                <a:latin typeface="Courier New" panose="02070309020205020404" pitchFamily="49" charset="0"/>
                <a:cs typeface="Courier New" panose="02070309020205020404" pitchFamily="49" charset="0"/>
              </a:rPr>
              <a:t> = </a:t>
            </a:r>
            <a:r>
              <a:rPr lang="en-US" sz="1100" b="1" dirty="0" err="1">
                <a:latin typeface="Courier New" panose="02070309020205020404" pitchFamily="49" charset="0"/>
                <a:cs typeface="Courier New" panose="02070309020205020404" pitchFamily="49" charset="0"/>
              </a:rPr>
              <a:t>env</a:t>
            </a:r>
            <a:r>
              <a:rPr lang="en-US" sz="1100" dirty="0" err="1">
                <a:latin typeface="Courier New" panose="02070309020205020404" pitchFamily="49" charset="0"/>
                <a:cs typeface="Courier New" panose="02070309020205020404" pitchFamily="49" charset="0"/>
              </a:rPr>
              <a:t>.canvas</a:t>
            </a:r>
            <a:r>
              <a:rPr lang="en-US" sz="1100" dirty="0">
                <a:latin typeface="Courier New" panose="02070309020205020404" pitchFamily="49" charset="0"/>
                <a:cs typeface="Courier New" panose="02070309020205020404" pitchFamily="49" charset="0"/>
              </a:rPr>
              <a:t>();</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b="1" u="sng">
                <a:latin typeface="Courier New" panose="02070309020205020404" pitchFamily="49" charset="0"/>
                <a:cs typeface="Courier New" panose="02070309020205020404" pitchFamily="49" charset="0"/>
              </a:rPr>
              <a:t>canvas</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.data(</a:t>
            </a:r>
            <a:r>
              <a:rPr lang="en-US" sz="1100" b="1" dirty="0" err="1">
                <a:solidFill>
                  <a:schemeClr val="accent6"/>
                </a:solidFill>
                <a:latin typeface="Courier New" panose="02070309020205020404" pitchFamily="49" charset="0"/>
                <a:cs typeface="Courier New" panose="02070309020205020404" pitchFamily="49" charset="0"/>
              </a:rPr>
              <a:t>dm</a:t>
            </a:r>
            <a:r>
              <a:rPr lang="en-US" sz="1100" dirty="0">
                <a:latin typeface="Courier New" panose="02070309020205020404" pitchFamily="49" charset="0"/>
                <a:cs typeface="Courier New" panose="02070309020205020404" pitchFamily="49" charset="0"/>
              </a:rPr>
              <a:t>)</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.width(1200)</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.height(800)</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.rows(["Product"])</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.columns(["Price", "</a:t>
            </a:r>
            <a:r>
              <a:rPr lang="en-US" sz="1100" dirty="0" err="1">
                <a:latin typeface="Courier New" panose="02070309020205020404" pitchFamily="49" charset="0"/>
                <a:cs typeface="Courier New" panose="02070309020205020404" pitchFamily="49" charset="0"/>
              </a:rPr>
              <a:t>QtySold</a:t>
            </a:r>
            <a:r>
              <a:rPr lang="en-US" sz="1100" dirty="0">
                <a:latin typeface="Courier New" panose="02070309020205020404" pitchFamily="49" charset="0"/>
                <a:cs typeface="Courier New" panose="02070309020205020404" pitchFamily="49" charset="0"/>
              </a:rPr>
              <a:t>"], [])</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.color("Holiday")</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.legend({align: "horizontal",</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steps</a:t>
            </a:r>
            <a:r>
              <a:rPr lang="en-US" sz="1100" dirty="0">
                <a:latin typeface="Courier New" panose="02070309020205020404" pitchFamily="49" charset="0"/>
                <a:cs typeface="Courier New" panose="02070309020205020404" pitchFamily="49" charset="0"/>
              </a:rPr>
              <a:t>: 6</a:t>
            </a:r>
            <a:r>
              <a:rPr lang="en-GB" sz="1100" dirty="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.mount("#</a:t>
            </a:r>
            <a:r>
              <a:rPr lang="en-US" sz="1100" b="1" dirty="0">
                <a:highlight>
                  <a:srgbClr val="FFFF00"/>
                </a:highlight>
                <a:latin typeface="Courier New" panose="02070309020205020404" pitchFamily="49" charset="0"/>
                <a:cs typeface="Courier New" panose="02070309020205020404" pitchFamily="49" charset="0"/>
              </a:rPr>
              <a:t>chart-container</a:t>
            </a:r>
            <a:r>
              <a:rPr lang="en-US" sz="1100" dirty="0">
                <a:latin typeface="Courier New" panose="02070309020205020404" pitchFamily="49" charset="0"/>
                <a:cs typeface="Courier New" panose="02070309020205020404" pitchFamily="49" charset="0"/>
              </a:rPr>
              <a:t>");</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a:t>
            </a:r>
            <a:r>
              <a:rPr lang="en-US" sz="1100" b="1">
                <a:solidFill>
                  <a:schemeClr val="accent6"/>
                </a:solidFill>
                <a:latin typeface="Courier New" panose="02070309020205020404" pitchFamily="49" charset="0"/>
                <a:cs typeface="Courier New" panose="02070309020205020404" pitchFamily="49" charset="0"/>
              </a:rPr>
              <a:t>}</a:t>
            </a:r>
            <a:r>
              <a:rPr lang="en-US" sz="1100">
                <a:latin typeface="Courier New" panose="02070309020205020404" pitchFamily="49" charset="0"/>
                <a:cs typeface="Courier New" panose="02070309020205020404" pitchFamily="49" charset="0"/>
              </a:rPr>
              <a:t>  </a:t>
            </a:r>
            <a:r>
              <a:rPr lang="en-US" sz="1100" dirty="0">
                <a:latin typeface="Courier New" panose="02070309020205020404" pitchFamily="49" charset="0"/>
                <a:cs typeface="Courier New" panose="02070309020205020404" pitchFamily="49" charset="0"/>
              </a:rPr>
              <a:t> }); // ajax</a:t>
            </a:r>
            <a:endParaRPr lang="en-GB" sz="11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100">
                <a:latin typeface="Courier New" panose="02070309020205020404" pitchFamily="49" charset="0"/>
                <a:cs typeface="Courier New" panose="02070309020205020404" pitchFamily="49" charset="0"/>
              </a:rPr>
              <a:t>  }) </a:t>
            </a:r>
            <a:r>
              <a:rPr lang="en-US" sz="1100" dirty="0">
                <a:latin typeface="Courier New" panose="02070309020205020404" pitchFamily="49" charset="0"/>
                <a:cs typeface="Courier New" panose="02070309020205020404" pitchFamily="49" charset="0"/>
              </a:rPr>
              <a:t>// end ready</a:t>
            </a:r>
            <a:endParaRPr lang="en-US" sz="1100" dirty="0"/>
          </a:p>
        </p:txBody>
      </p:sp>
      <p:sp>
        <p:nvSpPr>
          <p:cNvPr id="7" name="Rectangle 6">
            <a:extLst>
              <a:ext uri="{FF2B5EF4-FFF2-40B4-BE49-F238E27FC236}">
                <a16:creationId xmlns:a16="http://schemas.microsoft.com/office/drawing/2014/main" id="{ADFA474C-DD96-7048-86C4-4233DF07973F}"/>
              </a:ext>
            </a:extLst>
          </p:cNvPr>
          <p:cNvSpPr/>
          <p:nvPr/>
        </p:nvSpPr>
        <p:spPr>
          <a:xfrm>
            <a:off x="0" y="-4099"/>
            <a:ext cx="2297809" cy="307777"/>
          </a:xfrm>
          <a:prstGeom prst="rect">
            <a:avLst/>
          </a:prstGeom>
        </p:spPr>
        <p:txBody>
          <a:bodyPr wrap="none">
            <a:spAutoFit/>
          </a:bodyPr>
          <a:lstStyle/>
          <a:p>
            <a:r>
              <a:rPr lang="en-US" sz="1400" dirty="0">
                <a:hlinkClick r:id="rId3"/>
              </a:rPr>
              <a:t>https://muzejs.org/examples</a:t>
            </a:r>
            <a:r>
              <a:rPr lang="en-US" sz="1400" dirty="0"/>
              <a:t> </a:t>
            </a:r>
          </a:p>
        </p:txBody>
      </p:sp>
    </p:spTree>
    <p:extLst>
      <p:ext uri="{BB962C8B-B14F-4D97-AF65-F5344CB8AC3E}">
        <p14:creationId xmlns:p14="http://schemas.microsoft.com/office/powerpoint/2010/main" val="18355729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A4593-B7BE-1943-9973-C7BE3E9236C3}"/>
              </a:ext>
            </a:extLst>
          </p:cNvPr>
          <p:cNvSpPr>
            <a:spLocks noGrp="1"/>
          </p:cNvSpPr>
          <p:nvPr>
            <p:ph type="title"/>
          </p:nvPr>
        </p:nvSpPr>
        <p:spPr/>
        <p:txBody>
          <a:bodyPr/>
          <a:lstStyle/>
          <a:p>
            <a:r>
              <a:rPr lang="en-US" dirty="0"/>
              <a:t>Previous code produces this</a:t>
            </a:r>
          </a:p>
        </p:txBody>
      </p:sp>
      <p:sp>
        <p:nvSpPr>
          <p:cNvPr id="3" name="Text Placeholder 2">
            <a:extLst>
              <a:ext uri="{FF2B5EF4-FFF2-40B4-BE49-F238E27FC236}">
                <a16:creationId xmlns:a16="http://schemas.microsoft.com/office/drawing/2014/main" id="{5C90BD8F-2D3F-8246-AE1D-61CD49F0F6D5}"/>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08A255B2-C05E-2649-B299-37A214380FFD}"/>
              </a:ext>
            </a:extLst>
          </p:cNvPr>
          <p:cNvPicPr/>
          <p:nvPr/>
        </p:nvPicPr>
        <p:blipFill>
          <a:blip r:embed="rId3"/>
          <a:stretch>
            <a:fillRect/>
          </a:stretch>
        </p:blipFill>
        <p:spPr>
          <a:xfrm>
            <a:off x="1830998" y="1009357"/>
            <a:ext cx="5482004" cy="3704453"/>
          </a:xfrm>
          <a:prstGeom prst="rect">
            <a:avLst/>
          </a:prstGeom>
        </p:spPr>
      </p:pic>
      <p:sp>
        <p:nvSpPr>
          <p:cNvPr id="7" name="Rectangle 6">
            <a:extLst>
              <a:ext uri="{FF2B5EF4-FFF2-40B4-BE49-F238E27FC236}">
                <a16:creationId xmlns:a16="http://schemas.microsoft.com/office/drawing/2014/main" id="{CD09FADA-D369-314E-96E6-41D3A1877F85}"/>
              </a:ext>
            </a:extLst>
          </p:cNvPr>
          <p:cNvSpPr/>
          <p:nvPr/>
        </p:nvSpPr>
        <p:spPr>
          <a:xfrm>
            <a:off x="2737299" y="4624101"/>
            <a:ext cx="3669402" cy="369332"/>
          </a:xfrm>
          <a:prstGeom prst="rect">
            <a:avLst/>
          </a:prstGeom>
        </p:spPr>
        <p:txBody>
          <a:bodyPr wrap="none">
            <a:spAutoFit/>
          </a:bodyPr>
          <a:lstStyle/>
          <a:p>
            <a:r>
              <a:rPr lang="en-US" dirty="0">
                <a:hlinkClick r:id="rId4"/>
              </a:rPr>
              <a:t>http://localhost:8888/example9.html</a:t>
            </a:r>
            <a:r>
              <a:rPr lang="en-US" dirty="0"/>
              <a:t> </a:t>
            </a:r>
          </a:p>
        </p:txBody>
      </p:sp>
      <p:sp>
        <p:nvSpPr>
          <p:cNvPr id="6" name="Rectangle 5">
            <a:extLst>
              <a:ext uri="{FF2B5EF4-FFF2-40B4-BE49-F238E27FC236}">
                <a16:creationId xmlns:a16="http://schemas.microsoft.com/office/drawing/2014/main" id="{61000C73-EE81-0749-9D9A-76D864211FF5}"/>
              </a:ext>
            </a:extLst>
          </p:cNvPr>
          <p:cNvSpPr/>
          <p:nvPr/>
        </p:nvSpPr>
        <p:spPr>
          <a:xfrm>
            <a:off x="0" y="-4099"/>
            <a:ext cx="2297809" cy="307777"/>
          </a:xfrm>
          <a:prstGeom prst="rect">
            <a:avLst/>
          </a:prstGeom>
        </p:spPr>
        <p:txBody>
          <a:bodyPr wrap="none">
            <a:spAutoFit/>
          </a:bodyPr>
          <a:lstStyle/>
          <a:p>
            <a:r>
              <a:rPr lang="en-US" sz="1400" dirty="0">
                <a:hlinkClick r:id="rId5"/>
              </a:rPr>
              <a:t>https://muzejs.org/examples</a:t>
            </a:r>
            <a:r>
              <a:rPr lang="en-US" sz="1400" dirty="0"/>
              <a:t> </a:t>
            </a:r>
          </a:p>
        </p:txBody>
      </p:sp>
    </p:spTree>
    <p:extLst>
      <p:ext uri="{BB962C8B-B14F-4D97-AF65-F5344CB8AC3E}">
        <p14:creationId xmlns:p14="http://schemas.microsoft.com/office/powerpoint/2010/main" val="6099519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109F-8EC6-FF47-9118-6B91CCFA5ECD}"/>
              </a:ext>
            </a:extLst>
          </p:cNvPr>
          <p:cNvSpPr>
            <a:spLocks noGrp="1"/>
          </p:cNvSpPr>
          <p:nvPr>
            <p:ph type="title"/>
          </p:nvPr>
        </p:nvSpPr>
        <p:spPr/>
        <p:txBody>
          <a:bodyPr/>
          <a:lstStyle/>
          <a:p>
            <a:r>
              <a:rPr lang="en-US" sz="2800" kern="1200" cap="none" baseline="0" dirty="0">
                <a:solidFill>
                  <a:schemeClr val="tx2"/>
                </a:solidFill>
                <a:effectLst/>
                <a:latin typeface="+mj-lt"/>
                <a:ea typeface="+mj-ea"/>
                <a:cs typeface="+mj-cs"/>
              </a:rPr>
              <a:t>Cross Filters</a:t>
            </a:r>
            <a:r>
              <a:rPr lang="en-US" dirty="0"/>
              <a:t> </a:t>
            </a:r>
          </a:p>
        </p:txBody>
      </p:sp>
      <p:sp>
        <p:nvSpPr>
          <p:cNvPr id="3" name="Text Placeholder 2">
            <a:extLst>
              <a:ext uri="{FF2B5EF4-FFF2-40B4-BE49-F238E27FC236}">
                <a16:creationId xmlns:a16="http://schemas.microsoft.com/office/drawing/2014/main" id="{4C212464-44A8-2D43-9470-57EB0AECED44}"/>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386199B2-D9DD-694E-AB1F-22886C78340A}"/>
              </a:ext>
            </a:extLst>
          </p:cNvPr>
          <p:cNvSpPr>
            <a:spLocks noGrp="1"/>
          </p:cNvSpPr>
          <p:nvPr>
            <p:ph sz="quarter" idx="11"/>
          </p:nvPr>
        </p:nvSpPr>
        <p:spPr>
          <a:xfrm>
            <a:off x="626364" y="1016459"/>
            <a:ext cx="7891272" cy="3273521"/>
          </a:xfrm>
        </p:spPr>
        <p:txBody>
          <a:bodyPr/>
          <a:lstStyle/>
          <a:p>
            <a:r>
              <a:rPr lang="en-US" dirty="0"/>
              <a:t>Explore large multivariate datasets in browser</a:t>
            </a:r>
          </a:p>
          <a:p>
            <a:r>
              <a:rPr lang="en-US" dirty="0"/>
              <a:t>Selecting something in one graph affects view of other graphs/tables</a:t>
            </a:r>
          </a:p>
        </p:txBody>
      </p:sp>
      <p:sp>
        <p:nvSpPr>
          <p:cNvPr id="5" name="Rectangle 4">
            <a:extLst>
              <a:ext uri="{FF2B5EF4-FFF2-40B4-BE49-F238E27FC236}">
                <a16:creationId xmlns:a16="http://schemas.microsoft.com/office/drawing/2014/main" id="{A1B183B1-9F7A-C64D-82DA-C239D95ABD6E}"/>
              </a:ext>
            </a:extLst>
          </p:cNvPr>
          <p:cNvSpPr/>
          <p:nvPr/>
        </p:nvSpPr>
        <p:spPr>
          <a:xfrm>
            <a:off x="0" y="-12894"/>
            <a:ext cx="2245808" cy="307777"/>
          </a:xfrm>
          <a:prstGeom prst="rect">
            <a:avLst/>
          </a:prstGeom>
        </p:spPr>
        <p:txBody>
          <a:bodyPr wrap="none">
            <a:spAutoFit/>
          </a:bodyPr>
          <a:lstStyle/>
          <a:p>
            <a:r>
              <a:rPr lang="en-US" sz="1400" dirty="0">
                <a:hlinkClick r:id="rId3"/>
              </a:rPr>
              <a:t>https://dc-js.github.io/dc.js/</a:t>
            </a:r>
            <a:r>
              <a:rPr lang="en-US" sz="1400" dirty="0"/>
              <a:t> </a:t>
            </a:r>
          </a:p>
        </p:txBody>
      </p:sp>
      <p:sp>
        <p:nvSpPr>
          <p:cNvPr id="6" name="Rectangle 5">
            <a:extLst>
              <a:ext uri="{FF2B5EF4-FFF2-40B4-BE49-F238E27FC236}">
                <a16:creationId xmlns:a16="http://schemas.microsoft.com/office/drawing/2014/main" id="{FDB55197-C92B-EC4A-9BF5-FAEA0C8C568F}"/>
              </a:ext>
            </a:extLst>
          </p:cNvPr>
          <p:cNvSpPr/>
          <p:nvPr/>
        </p:nvSpPr>
        <p:spPr>
          <a:xfrm>
            <a:off x="2855889" y="4582144"/>
            <a:ext cx="3432222" cy="369332"/>
          </a:xfrm>
          <a:prstGeom prst="rect">
            <a:avLst/>
          </a:prstGeom>
        </p:spPr>
        <p:txBody>
          <a:bodyPr wrap="none">
            <a:spAutoFit/>
          </a:bodyPr>
          <a:lstStyle/>
          <a:p>
            <a:r>
              <a:rPr lang="en-US" dirty="0">
                <a:hlinkClick r:id="rId4"/>
              </a:rPr>
              <a:t>http://square.github.io/crossfilter/</a:t>
            </a:r>
            <a:r>
              <a:rPr lang="en-US" dirty="0"/>
              <a:t> </a:t>
            </a:r>
          </a:p>
        </p:txBody>
      </p:sp>
      <p:pic>
        <p:nvPicPr>
          <p:cNvPr id="7" name="Picture 6">
            <a:extLst>
              <a:ext uri="{FF2B5EF4-FFF2-40B4-BE49-F238E27FC236}">
                <a16:creationId xmlns:a16="http://schemas.microsoft.com/office/drawing/2014/main" id="{07C6FF34-E63B-FE48-9617-647B308A4B42}"/>
              </a:ext>
            </a:extLst>
          </p:cNvPr>
          <p:cNvPicPr>
            <a:picLocks noChangeAspect="1"/>
          </p:cNvPicPr>
          <p:nvPr/>
        </p:nvPicPr>
        <p:blipFill rotWithShape="1">
          <a:blip r:embed="rId5"/>
          <a:srcRect b="27272"/>
          <a:stretch/>
        </p:blipFill>
        <p:spPr>
          <a:xfrm>
            <a:off x="1883958" y="2280766"/>
            <a:ext cx="5376084" cy="2301378"/>
          </a:xfrm>
          <a:prstGeom prst="rect">
            <a:avLst/>
          </a:prstGeom>
        </p:spPr>
      </p:pic>
    </p:spTree>
    <p:extLst>
      <p:ext uri="{BB962C8B-B14F-4D97-AF65-F5344CB8AC3E}">
        <p14:creationId xmlns:p14="http://schemas.microsoft.com/office/powerpoint/2010/main" val="2427388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8711E-6E95-44C5-8A41-F0014A1A64C2}"/>
              </a:ext>
            </a:extLst>
          </p:cNvPr>
          <p:cNvSpPr>
            <a:spLocks noGrp="1"/>
          </p:cNvSpPr>
          <p:nvPr>
            <p:ph type="title"/>
          </p:nvPr>
        </p:nvSpPr>
        <p:spPr>
          <a:xfrm>
            <a:off x="0" y="1310555"/>
            <a:ext cx="9144000" cy="1077218"/>
          </a:xfrm>
        </p:spPr>
        <p:txBody>
          <a:bodyPr/>
          <a:lstStyle/>
          <a:p>
            <a:r>
              <a:rPr lang="en-GB" b="1" dirty="0"/>
              <a:t>How to Use JavaScript Libraries Easily with SAS® Stored Processes</a:t>
            </a:r>
            <a:endParaRPr lang="en-US" dirty="0"/>
          </a:p>
        </p:txBody>
      </p:sp>
      <p:sp>
        <p:nvSpPr>
          <p:cNvPr id="3" name="Text Placeholder 2">
            <a:extLst>
              <a:ext uri="{FF2B5EF4-FFF2-40B4-BE49-F238E27FC236}">
                <a16:creationId xmlns:a16="http://schemas.microsoft.com/office/drawing/2014/main" id="{E2235B25-F395-40B9-BDFD-A45622E7AA38}"/>
              </a:ext>
            </a:extLst>
          </p:cNvPr>
          <p:cNvSpPr>
            <a:spLocks noGrp="1"/>
          </p:cNvSpPr>
          <p:nvPr>
            <p:ph type="body" sz="quarter" idx="10"/>
          </p:nvPr>
        </p:nvSpPr>
        <p:spPr/>
        <p:txBody>
          <a:bodyPr/>
          <a:lstStyle/>
          <a:p>
            <a:r>
              <a:rPr lang="en-US" dirty="0"/>
              <a:t>Wood Street Consultants</a:t>
            </a:r>
          </a:p>
        </p:txBody>
      </p:sp>
    </p:spTree>
    <p:extLst>
      <p:ext uri="{BB962C8B-B14F-4D97-AF65-F5344CB8AC3E}">
        <p14:creationId xmlns:p14="http://schemas.microsoft.com/office/powerpoint/2010/main" val="6959838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3162-4C34-1B40-8408-521BD10D2AFB}"/>
              </a:ext>
            </a:extLst>
          </p:cNvPr>
          <p:cNvSpPr>
            <a:spLocks noGrp="1"/>
          </p:cNvSpPr>
          <p:nvPr>
            <p:ph type="title"/>
          </p:nvPr>
        </p:nvSpPr>
        <p:spPr/>
        <p:txBody>
          <a:bodyPr/>
          <a:lstStyle/>
          <a:p>
            <a:r>
              <a:rPr lang="en-US" dirty="0"/>
              <a:t>HTML for </a:t>
            </a:r>
            <a:r>
              <a:rPr lang="en-US" dirty="0" err="1"/>
              <a:t>CrossFilter</a:t>
            </a:r>
            <a:endParaRPr lang="en-US" dirty="0"/>
          </a:p>
        </p:txBody>
      </p:sp>
      <p:sp>
        <p:nvSpPr>
          <p:cNvPr id="5" name="Text Placeholder 4">
            <a:extLst>
              <a:ext uri="{FF2B5EF4-FFF2-40B4-BE49-F238E27FC236}">
                <a16:creationId xmlns:a16="http://schemas.microsoft.com/office/drawing/2014/main" id="{490889DE-5E3E-984F-8C33-2117E9270064}"/>
              </a:ext>
            </a:extLst>
          </p:cNvPr>
          <p:cNvSpPr>
            <a:spLocks noGrp="1"/>
          </p:cNvSpPr>
          <p:nvPr>
            <p:ph type="body" sz="quarter" idx="3"/>
          </p:nvPr>
        </p:nvSpPr>
        <p:spPr/>
        <p:txBody>
          <a:bodyPr/>
          <a:lstStyle/>
          <a:p>
            <a:endParaRPr lang="en-US"/>
          </a:p>
        </p:txBody>
      </p:sp>
      <p:sp>
        <p:nvSpPr>
          <p:cNvPr id="4" name="Content Placeholder 3">
            <a:extLst>
              <a:ext uri="{FF2B5EF4-FFF2-40B4-BE49-F238E27FC236}">
                <a16:creationId xmlns:a16="http://schemas.microsoft.com/office/drawing/2014/main" id="{C11E631A-2DA8-5C42-ABB8-4E51C109DF87}"/>
              </a:ext>
            </a:extLst>
          </p:cNvPr>
          <p:cNvSpPr>
            <a:spLocks noGrp="1"/>
          </p:cNvSpPr>
          <p:nvPr>
            <p:ph sz="quarter" idx="4"/>
          </p:nvPr>
        </p:nvSpPr>
        <p:spPr>
          <a:solidFill>
            <a:schemeClr val="accent5">
              <a:lumMod val="20000"/>
              <a:lumOff val="80000"/>
            </a:schemeClr>
          </a:solidFill>
        </p:spPr>
        <p:txBody>
          <a:bodyPr>
            <a:normAutofit/>
          </a:bodyPr>
          <a:lstStyle/>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&lt;head&gt;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&lt;</a:t>
            </a:r>
            <a:r>
              <a:rPr lang="en-GB" sz="1000" dirty="0">
                <a:latin typeface="Courier New" panose="02070309020205020404" pitchFamily="49" charset="0"/>
                <a:cs typeface="Courier New" panose="02070309020205020404" pitchFamily="49" charset="0"/>
              </a:rPr>
              <a:t>meta charset="UTF-8"&gt;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&lt;</a:t>
            </a:r>
            <a:r>
              <a:rPr lang="en-GB" sz="1000" dirty="0">
                <a:latin typeface="Courier New" panose="02070309020205020404" pitchFamily="49" charset="0"/>
                <a:cs typeface="Courier New" panose="02070309020205020404" pitchFamily="49" charset="0"/>
              </a:rPr>
              <a:t>link </a:t>
            </a:r>
            <a:r>
              <a:rPr lang="en-GB" sz="1000" dirty="0" err="1">
                <a:latin typeface="Courier New" panose="02070309020205020404" pitchFamily="49" charset="0"/>
                <a:cs typeface="Courier New" panose="02070309020205020404" pitchFamily="49" charset="0"/>
              </a:rPr>
              <a:t>href</a:t>
            </a:r>
            <a:r>
              <a:rPr lang="en-GB" sz="1000" dirty="0">
                <a:latin typeface="Courier New" panose="02070309020205020404" pitchFamily="49" charset="0"/>
                <a:cs typeface="Courier New" panose="02070309020205020404" pitchFamily="49" charset="0"/>
              </a:rPr>
              <a:t>="https://</a:t>
            </a:r>
            <a:r>
              <a:rPr lang="en-GB" sz="1000" dirty="0" err="1">
                <a:latin typeface="Courier New" panose="02070309020205020404" pitchFamily="49" charset="0"/>
                <a:cs typeface="Courier New" panose="02070309020205020404" pitchFamily="49" charset="0"/>
              </a:rPr>
              <a:t>cdnjs.cloudflare.com</a:t>
            </a:r>
            <a:r>
              <a:rPr lang="en-GB" sz="1000" dirty="0">
                <a:latin typeface="Courier New" panose="02070309020205020404" pitchFamily="49" charset="0"/>
                <a:cs typeface="Courier New" panose="02070309020205020404" pitchFamily="49" charset="0"/>
              </a:rPr>
              <a:t>/ajax/libs/dc/3.0.12/</a:t>
            </a:r>
            <a:r>
              <a:rPr lang="en-GB" sz="1000" b="1" dirty="0" err="1">
                <a:latin typeface="Courier New" panose="02070309020205020404" pitchFamily="49" charset="0"/>
                <a:cs typeface="Courier New" panose="02070309020205020404" pitchFamily="49" charset="0"/>
              </a:rPr>
              <a:t>dc.css</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rel</a:t>
            </a:r>
            <a:r>
              <a:rPr lang="en-GB" sz="1000" dirty="0">
                <a:latin typeface="Courier New" panose="02070309020205020404" pitchFamily="49" charset="0"/>
                <a:cs typeface="Courier New" panose="02070309020205020404" pitchFamily="49" charset="0"/>
              </a:rPr>
              <a:t>="</a:t>
            </a:r>
            <a:r>
              <a:rPr lang="en-GB" sz="1000">
                <a:latin typeface="Courier New" panose="02070309020205020404" pitchFamily="49" charset="0"/>
                <a:cs typeface="Courier New" panose="02070309020205020404" pitchFamily="49" charset="0"/>
              </a:rPr>
              <a:t>stylesheet"&gt;          </a:t>
            </a:r>
            <a:endParaRPr lang="en-GB" sz="10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&lt;</a:t>
            </a:r>
            <a:r>
              <a:rPr lang="en-GB" sz="1000" dirty="0">
                <a:latin typeface="Courier New" panose="02070309020205020404" pitchFamily="49" charset="0"/>
                <a:cs typeface="Courier New" panose="02070309020205020404" pitchFamily="49" charset="0"/>
              </a:rPr>
              <a:t>script type="text/</a:t>
            </a:r>
            <a:r>
              <a:rPr lang="en-GB" sz="1000" dirty="0" err="1">
                <a:latin typeface="Courier New" panose="02070309020205020404" pitchFamily="49" charset="0"/>
                <a:cs typeface="Courier New" panose="02070309020205020404" pitchFamily="49" charset="0"/>
              </a:rPr>
              <a:t>javascript</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src</a:t>
            </a:r>
            <a:r>
              <a:rPr lang="en-GB" sz="1000" dirty="0">
                <a:latin typeface="Courier New" panose="02070309020205020404" pitchFamily="49" charset="0"/>
                <a:cs typeface="Courier New" panose="02070309020205020404" pitchFamily="49" charset="0"/>
              </a:rPr>
              <a:t>="https://</a:t>
            </a:r>
            <a:r>
              <a:rPr lang="en-GB" sz="1000" dirty="0" err="1">
                <a:latin typeface="Courier New" panose="02070309020205020404" pitchFamily="49" charset="0"/>
                <a:cs typeface="Courier New" panose="02070309020205020404" pitchFamily="49" charset="0"/>
              </a:rPr>
              <a:t>cdnjs.cloudflare.com</a:t>
            </a:r>
            <a:r>
              <a:rPr lang="en-GB" sz="1000" dirty="0">
                <a:latin typeface="Courier New" panose="02070309020205020404" pitchFamily="49" charset="0"/>
                <a:cs typeface="Courier New" panose="02070309020205020404" pitchFamily="49" charset="0"/>
              </a:rPr>
              <a:t>/ajax/libs/</a:t>
            </a:r>
            <a:r>
              <a:rPr lang="en-GB" sz="1000" dirty="0" err="1">
                <a:latin typeface="Courier New" panose="02070309020205020404" pitchFamily="49" charset="0"/>
                <a:cs typeface="Courier New" panose="02070309020205020404" pitchFamily="49" charset="0"/>
              </a:rPr>
              <a:t>jquery</a:t>
            </a:r>
            <a:r>
              <a:rPr lang="en-GB" sz="1000" dirty="0">
                <a:latin typeface="Courier New" panose="02070309020205020404" pitchFamily="49" charset="0"/>
                <a:cs typeface="Courier New" panose="02070309020205020404" pitchFamily="49" charset="0"/>
              </a:rPr>
              <a:t>/3.2.1/</a:t>
            </a:r>
            <a:r>
              <a:rPr lang="en-GB" sz="1000" b="1" dirty="0" err="1">
                <a:latin typeface="Courier New" panose="02070309020205020404" pitchFamily="49" charset="0"/>
                <a:cs typeface="Courier New" panose="02070309020205020404" pitchFamily="49" charset="0"/>
              </a:rPr>
              <a:t>jquery.js</a:t>
            </a:r>
            <a:r>
              <a:rPr lang="en-GB" sz="1000" dirty="0">
                <a:latin typeface="Courier New" panose="02070309020205020404" pitchFamily="49" charset="0"/>
                <a:cs typeface="Courier New" panose="02070309020205020404" pitchFamily="49" charset="0"/>
              </a:rPr>
              <a:t>"&gt;&lt;/script&gt;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&lt;</a:t>
            </a:r>
            <a:r>
              <a:rPr lang="en-GB" sz="1000" dirty="0">
                <a:latin typeface="Courier New" panose="02070309020205020404" pitchFamily="49" charset="0"/>
                <a:cs typeface="Courier New" panose="02070309020205020404" pitchFamily="49" charset="0"/>
              </a:rPr>
              <a:t>script type="text/</a:t>
            </a:r>
            <a:r>
              <a:rPr lang="en-GB" sz="1000" dirty="0" err="1">
                <a:latin typeface="Courier New" panose="02070309020205020404" pitchFamily="49" charset="0"/>
                <a:cs typeface="Courier New" panose="02070309020205020404" pitchFamily="49" charset="0"/>
              </a:rPr>
              <a:t>javascript</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src</a:t>
            </a:r>
            <a:r>
              <a:rPr lang="en-GB" sz="1000" dirty="0">
                <a:latin typeface="Courier New" panose="02070309020205020404" pitchFamily="49" charset="0"/>
                <a:cs typeface="Courier New" panose="02070309020205020404" pitchFamily="49" charset="0"/>
              </a:rPr>
              <a:t>="https://</a:t>
            </a:r>
            <a:r>
              <a:rPr lang="en-GB" sz="1000" dirty="0" err="1">
                <a:latin typeface="Courier New" panose="02070309020205020404" pitchFamily="49" charset="0"/>
                <a:cs typeface="Courier New" panose="02070309020205020404" pitchFamily="49" charset="0"/>
              </a:rPr>
              <a:t>cdnjs.cloudflare.com</a:t>
            </a:r>
            <a:r>
              <a:rPr lang="en-GB" sz="1000" dirty="0">
                <a:latin typeface="Courier New" panose="02070309020205020404" pitchFamily="49" charset="0"/>
                <a:cs typeface="Courier New" panose="02070309020205020404" pitchFamily="49" charset="0"/>
              </a:rPr>
              <a:t>/ajax/libs/d3/5.7.0/</a:t>
            </a:r>
            <a:r>
              <a:rPr lang="en-GB" sz="1000" b="1" dirty="0">
                <a:latin typeface="Courier New" panose="02070309020205020404" pitchFamily="49" charset="0"/>
                <a:cs typeface="Courier New" panose="02070309020205020404" pitchFamily="49" charset="0"/>
              </a:rPr>
              <a:t>d3.js</a:t>
            </a:r>
            <a:r>
              <a:rPr lang="en-GB" sz="1000" dirty="0">
                <a:latin typeface="Courier New" panose="02070309020205020404" pitchFamily="49" charset="0"/>
                <a:cs typeface="Courier New" panose="02070309020205020404" pitchFamily="49" charset="0"/>
              </a:rPr>
              <a:t>"&gt;&lt;/script&gt;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&lt;</a:t>
            </a:r>
            <a:r>
              <a:rPr lang="en-GB" sz="1000" dirty="0">
                <a:latin typeface="Courier New" panose="02070309020205020404" pitchFamily="49" charset="0"/>
                <a:cs typeface="Courier New" panose="02070309020205020404" pitchFamily="49" charset="0"/>
              </a:rPr>
              <a:t>script type="text/</a:t>
            </a:r>
            <a:r>
              <a:rPr lang="en-GB" sz="1000" dirty="0" err="1">
                <a:latin typeface="Courier New" panose="02070309020205020404" pitchFamily="49" charset="0"/>
                <a:cs typeface="Courier New" panose="02070309020205020404" pitchFamily="49" charset="0"/>
              </a:rPr>
              <a:t>javascript</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src</a:t>
            </a:r>
            <a:r>
              <a:rPr lang="en-GB" sz="1000" dirty="0">
                <a:latin typeface="Courier New" panose="02070309020205020404" pitchFamily="49" charset="0"/>
                <a:cs typeface="Courier New" panose="02070309020205020404" pitchFamily="49" charset="0"/>
              </a:rPr>
              <a:t>="https://</a:t>
            </a:r>
            <a:r>
              <a:rPr lang="en-GB" sz="1000" dirty="0" err="1">
                <a:latin typeface="Courier New" panose="02070309020205020404" pitchFamily="49" charset="0"/>
                <a:cs typeface="Courier New" panose="02070309020205020404" pitchFamily="49" charset="0"/>
              </a:rPr>
              <a:t>cdnjs.cloudflare.com</a:t>
            </a:r>
            <a:r>
              <a:rPr lang="en-GB" sz="1000" dirty="0">
                <a:latin typeface="Courier New" panose="02070309020205020404" pitchFamily="49" charset="0"/>
                <a:cs typeface="Courier New" panose="02070309020205020404" pitchFamily="49" charset="0"/>
              </a:rPr>
              <a:t>/ajax/libs/</a:t>
            </a:r>
            <a:r>
              <a:rPr lang="en-GB" sz="1000" dirty="0" err="1">
                <a:latin typeface="Courier New" panose="02070309020205020404" pitchFamily="49" charset="0"/>
                <a:cs typeface="Courier New" panose="02070309020205020404" pitchFamily="49" charset="0"/>
              </a:rPr>
              <a:t>crossfilter</a:t>
            </a:r>
            <a:r>
              <a:rPr lang="en-GB" sz="1000" dirty="0">
                <a:latin typeface="Courier New" panose="02070309020205020404" pitchFamily="49" charset="0"/>
                <a:cs typeface="Courier New" panose="02070309020205020404" pitchFamily="49" charset="0"/>
              </a:rPr>
              <a:t>/1.1.0/</a:t>
            </a:r>
            <a:r>
              <a:rPr lang="en-GB" sz="1000" b="1" dirty="0" err="1">
                <a:latin typeface="Courier New" panose="02070309020205020404" pitchFamily="49" charset="0"/>
                <a:cs typeface="Courier New" panose="02070309020205020404" pitchFamily="49" charset="0"/>
              </a:rPr>
              <a:t>crossfilter.js</a:t>
            </a:r>
            <a:r>
              <a:rPr lang="en-GB" sz="1000" dirty="0">
                <a:latin typeface="Courier New" panose="02070309020205020404" pitchFamily="49" charset="0"/>
                <a:cs typeface="Courier New" panose="02070309020205020404" pitchFamily="49" charset="0"/>
              </a:rPr>
              <a:t>"&gt;&lt;/script&gt;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&lt;</a:t>
            </a:r>
            <a:r>
              <a:rPr lang="en-GB" sz="1000" dirty="0">
                <a:latin typeface="Courier New" panose="02070309020205020404" pitchFamily="49" charset="0"/>
                <a:cs typeface="Courier New" panose="02070309020205020404" pitchFamily="49" charset="0"/>
              </a:rPr>
              <a:t>script type="text/</a:t>
            </a:r>
            <a:r>
              <a:rPr lang="en-GB" sz="1000" dirty="0" err="1">
                <a:latin typeface="Courier New" panose="02070309020205020404" pitchFamily="49" charset="0"/>
                <a:cs typeface="Courier New" panose="02070309020205020404" pitchFamily="49" charset="0"/>
              </a:rPr>
              <a:t>javascript</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src</a:t>
            </a:r>
            <a:r>
              <a:rPr lang="en-GB" sz="1000" dirty="0">
                <a:latin typeface="Courier New" panose="02070309020205020404" pitchFamily="49" charset="0"/>
                <a:cs typeface="Courier New" panose="02070309020205020404" pitchFamily="49" charset="0"/>
              </a:rPr>
              <a:t>="https://</a:t>
            </a:r>
            <a:r>
              <a:rPr lang="en-GB" sz="1000" dirty="0" err="1">
                <a:latin typeface="Courier New" panose="02070309020205020404" pitchFamily="49" charset="0"/>
                <a:cs typeface="Courier New" panose="02070309020205020404" pitchFamily="49" charset="0"/>
              </a:rPr>
              <a:t>cdnjs.cloudflare.com</a:t>
            </a:r>
            <a:r>
              <a:rPr lang="en-GB" sz="1000" dirty="0">
                <a:latin typeface="Courier New" panose="02070309020205020404" pitchFamily="49" charset="0"/>
                <a:cs typeface="Courier New" panose="02070309020205020404" pitchFamily="49" charset="0"/>
              </a:rPr>
              <a:t>/ajax/libs/dc/3.0.12/</a:t>
            </a:r>
            <a:r>
              <a:rPr lang="en-GB" sz="1000" b="1" dirty="0" err="1">
                <a:latin typeface="Courier New" panose="02070309020205020404" pitchFamily="49" charset="0"/>
                <a:cs typeface="Courier New" panose="02070309020205020404" pitchFamily="49" charset="0"/>
              </a:rPr>
              <a:t>dc.js</a:t>
            </a:r>
            <a:r>
              <a:rPr lang="en-GB" sz="1000" dirty="0">
                <a:latin typeface="Courier New" panose="02070309020205020404" pitchFamily="49" charset="0"/>
                <a:cs typeface="Courier New" panose="02070309020205020404" pitchFamily="49" charset="0"/>
              </a:rPr>
              <a:t>"&gt;&lt;/script&gt;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&lt;/head&gt;</a:t>
            </a:r>
          </a:p>
        </p:txBody>
      </p:sp>
      <p:sp>
        <p:nvSpPr>
          <p:cNvPr id="6" name="Content Placeholder 5">
            <a:extLst>
              <a:ext uri="{FF2B5EF4-FFF2-40B4-BE49-F238E27FC236}">
                <a16:creationId xmlns:a16="http://schemas.microsoft.com/office/drawing/2014/main" id="{0BD6819E-0635-2340-816E-48CDA5267EE6}"/>
              </a:ext>
            </a:extLst>
          </p:cNvPr>
          <p:cNvSpPr>
            <a:spLocks noGrp="1"/>
          </p:cNvSpPr>
          <p:nvPr>
            <p:ph sz="quarter" idx="10"/>
          </p:nvPr>
        </p:nvSpPr>
        <p:spPr>
          <a:solidFill>
            <a:schemeClr val="accent5">
              <a:lumMod val="20000"/>
              <a:lumOff val="80000"/>
            </a:schemeClr>
          </a:solidFill>
        </p:spPr>
        <p:txBody>
          <a:bodyPr>
            <a:normAutofit/>
          </a:bodyPr>
          <a:lstStyle/>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&lt;body&gt;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a:t>
            </a:r>
            <a:r>
              <a:rPr lang="en-GB" sz="1000" b="1" dirty="0">
                <a:latin typeface="Courier New" panose="02070309020205020404" pitchFamily="49" charset="0"/>
                <a:cs typeface="Courier New" panose="02070309020205020404" pitchFamily="49" charset="0"/>
              </a:rPr>
              <a:t>&lt;div class="container"&gt;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a:t>
            </a:r>
            <a:r>
              <a:rPr lang="en-GB" sz="1000" b="1" dirty="0">
                <a:solidFill>
                  <a:srgbClr val="00B050"/>
                </a:solidFill>
                <a:latin typeface="Courier New" panose="02070309020205020404" pitchFamily="49" charset="0"/>
                <a:cs typeface="Courier New" panose="02070309020205020404" pitchFamily="49" charset="0"/>
              </a:rPr>
              <a:t>&lt;div class="row"&gt;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&lt;div class="col"&gt;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a:t>
            </a:r>
            <a:r>
              <a:rPr lang="en-GB" sz="1000" dirty="0">
                <a:solidFill>
                  <a:srgbClr val="FF0000"/>
                </a:solidFill>
                <a:latin typeface="Courier New" panose="02070309020205020404" pitchFamily="49" charset="0"/>
                <a:cs typeface="Courier New" panose="02070309020205020404" pitchFamily="49" charset="0"/>
              </a:rPr>
              <a:t>&lt;div id="chart-ring-year" style="width:300px; height:300px"&gt;&lt;/div&gt;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&lt;/div&gt;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&lt;div class="col"&gt;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a:t>
            </a:r>
            <a:r>
              <a:rPr lang="en-GB" sz="1000" dirty="0">
                <a:solidFill>
                  <a:srgbClr val="FF0000"/>
                </a:solidFill>
                <a:latin typeface="Courier New" panose="02070309020205020404" pitchFamily="49" charset="0"/>
                <a:cs typeface="Courier New" panose="02070309020205020404" pitchFamily="49" charset="0"/>
              </a:rPr>
              <a:t>&lt;div id="chart-</a:t>
            </a:r>
            <a:r>
              <a:rPr lang="en-GB" sz="1000" dirty="0" err="1">
                <a:solidFill>
                  <a:srgbClr val="FF0000"/>
                </a:solidFill>
                <a:latin typeface="Courier New" panose="02070309020205020404" pitchFamily="49" charset="0"/>
                <a:cs typeface="Courier New" panose="02070309020205020404" pitchFamily="49" charset="0"/>
              </a:rPr>
              <a:t>hist</a:t>
            </a:r>
            <a:r>
              <a:rPr lang="en-GB" sz="1000" dirty="0">
                <a:solidFill>
                  <a:srgbClr val="FF0000"/>
                </a:solidFill>
                <a:latin typeface="Courier New" panose="02070309020205020404" pitchFamily="49" charset="0"/>
                <a:cs typeface="Courier New" panose="02070309020205020404" pitchFamily="49" charset="0"/>
              </a:rPr>
              <a:t>-spend" style="width:300px; height:300px"&gt;&lt;/div&gt;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&lt;/div&gt;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&lt;div class="col"&gt;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a:t>
            </a:r>
            <a:r>
              <a:rPr lang="en-GB" sz="1000" dirty="0">
                <a:solidFill>
                  <a:srgbClr val="FF0000"/>
                </a:solidFill>
                <a:latin typeface="Courier New" panose="02070309020205020404" pitchFamily="49" charset="0"/>
                <a:cs typeface="Courier New" panose="02070309020205020404" pitchFamily="49" charset="0"/>
              </a:rPr>
              <a:t>&lt;div id="chart-row-spenders"&gt;&lt;/div&gt;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&lt;/div&gt;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a:t>
            </a:r>
            <a:r>
              <a:rPr lang="en-GB" sz="1000" b="1" dirty="0">
                <a:solidFill>
                  <a:srgbClr val="00B050"/>
                </a:solidFill>
                <a:latin typeface="Courier New" panose="02070309020205020404" pitchFamily="49" charset="0"/>
                <a:cs typeface="Courier New" panose="02070309020205020404" pitchFamily="49" charset="0"/>
              </a:rPr>
              <a:t>&lt;/div&gt;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  </a:t>
            </a:r>
            <a:r>
              <a:rPr lang="en-GB" sz="1000" b="1" dirty="0">
                <a:latin typeface="Courier New" panose="02070309020205020404" pitchFamily="49" charset="0"/>
                <a:cs typeface="Courier New" panose="02070309020205020404" pitchFamily="49" charset="0"/>
              </a:rPr>
              <a:t> &lt;/div&gt;</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&lt;/body&gt;</a:t>
            </a:r>
            <a:endParaRPr lang="en-US" sz="1000" dirty="0"/>
          </a:p>
        </p:txBody>
      </p:sp>
      <p:sp>
        <p:nvSpPr>
          <p:cNvPr id="7" name="Rectangle 6">
            <a:extLst>
              <a:ext uri="{FF2B5EF4-FFF2-40B4-BE49-F238E27FC236}">
                <a16:creationId xmlns:a16="http://schemas.microsoft.com/office/drawing/2014/main" id="{3FE64317-4A92-2E48-9166-5AA2BCEC2947}"/>
              </a:ext>
            </a:extLst>
          </p:cNvPr>
          <p:cNvSpPr/>
          <p:nvPr/>
        </p:nvSpPr>
        <p:spPr>
          <a:xfrm>
            <a:off x="0" y="-12894"/>
            <a:ext cx="2245808" cy="307777"/>
          </a:xfrm>
          <a:prstGeom prst="rect">
            <a:avLst/>
          </a:prstGeom>
        </p:spPr>
        <p:txBody>
          <a:bodyPr wrap="none">
            <a:spAutoFit/>
          </a:bodyPr>
          <a:lstStyle/>
          <a:p>
            <a:r>
              <a:rPr lang="en-US" sz="1400" dirty="0">
                <a:hlinkClick r:id="rId3"/>
              </a:rPr>
              <a:t>https://dc-js.github.io/dc.js/</a:t>
            </a:r>
            <a:r>
              <a:rPr lang="en-US" sz="1400" dirty="0"/>
              <a:t> </a:t>
            </a:r>
          </a:p>
        </p:txBody>
      </p:sp>
    </p:spTree>
    <p:extLst>
      <p:ext uri="{BB962C8B-B14F-4D97-AF65-F5344CB8AC3E}">
        <p14:creationId xmlns:p14="http://schemas.microsoft.com/office/powerpoint/2010/main" val="26177563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B65B-FF94-1D4C-B5D5-D3F4A8B85C00}"/>
              </a:ext>
            </a:extLst>
          </p:cNvPr>
          <p:cNvSpPr>
            <a:spLocks noGrp="1"/>
          </p:cNvSpPr>
          <p:nvPr>
            <p:ph type="title"/>
          </p:nvPr>
        </p:nvSpPr>
        <p:spPr/>
        <p:txBody>
          <a:bodyPr/>
          <a:lstStyle/>
          <a:p>
            <a:r>
              <a:rPr lang="en-US" dirty="0"/>
              <a:t>JavaScript</a:t>
            </a:r>
          </a:p>
        </p:txBody>
      </p:sp>
      <p:sp>
        <p:nvSpPr>
          <p:cNvPr id="3" name="Text Placeholder 2">
            <a:extLst>
              <a:ext uri="{FF2B5EF4-FFF2-40B4-BE49-F238E27FC236}">
                <a16:creationId xmlns:a16="http://schemas.microsoft.com/office/drawing/2014/main" id="{8019A01D-885D-8B48-A30F-474A5F655C36}"/>
              </a:ext>
            </a:extLst>
          </p:cNvPr>
          <p:cNvSpPr>
            <a:spLocks noGrp="1"/>
          </p:cNvSpPr>
          <p:nvPr>
            <p:ph type="body" sz="quarter" idx="3"/>
          </p:nvPr>
        </p:nvSpPr>
        <p:spPr/>
        <p:txBody>
          <a:bodyPr/>
          <a:lstStyle/>
          <a:p>
            <a:endParaRPr lang="en-US"/>
          </a:p>
        </p:txBody>
      </p:sp>
      <p:sp>
        <p:nvSpPr>
          <p:cNvPr id="4" name="Content Placeholder 3">
            <a:extLst>
              <a:ext uri="{FF2B5EF4-FFF2-40B4-BE49-F238E27FC236}">
                <a16:creationId xmlns:a16="http://schemas.microsoft.com/office/drawing/2014/main" id="{75FAE044-E752-474A-80AE-F5EA51E7F17D}"/>
              </a:ext>
            </a:extLst>
          </p:cNvPr>
          <p:cNvSpPr>
            <a:spLocks noGrp="1"/>
          </p:cNvSpPr>
          <p:nvPr>
            <p:ph sz="quarter" idx="4"/>
          </p:nvPr>
        </p:nvSpPr>
        <p:spPr>
          <a:solidFill>
            <a:schemeClr val="accent5">
              <a:lumMod val="20000"/>
              <a:lumOff val="80000"/>
            </a:schemeClr>
          </a:solidFill>
        </p:spPr>
        <p:txBody>
          <a:bodyPr>
            <a:noAutofit/>
          </a:bodyPr>
          <a:lstStyle/>
          <a:p>
            <a:pPr marL="0" indent="0">
              <a:lnSpc>
                <a:spcPct val="120000"/>
              </a:lnSpc>
              <a:spcBef>
                <a:spcPts val="0"/>
              </a:spcBef>
              <a:buNone/>
            </a:pPr>
            <a:r>
              <a:rPr lang="en-GB" sz="1000" dirty="0" err="1">
                <a:latin typeface="Courier New" panose="02070309020205020404" pitchFamily="49" charset="0"/>
                <a:cs typeface="Courier New" panose="02070309020205020404" pitchFamily="49" charset="0"/>
              </a:rPr>
              <a:t>var</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yearRingChart</a:t>
            </a:r>
            <a:r>
              <a:rPr lang="en-GB" sz="1000" dirty="0">
                <a:latin typeface="Courier New" panose="02070309020205020404" pitchFamily="49" charset="0"/>
                <a:cs typeface="Courier New" panose="02070309020205020404" pitchFamily="49" charset="0"/>
              </a:rPr>
              <a:t> = </a:t>
            </a:r>
            <a:r>
              <a:rPr lang="en-GB" sz="1000" dirty="0" err="1">
                <a:latin typeface="Courier New" panose="02070309020205020404" pitchFamily="49" charset="0"/>
                <a:cs typeface="Courier New" panose="02070309020205020404" pitchFamily="49" charset="0"/>
              </a:rPr>
              <a:t>dc.pieChart</a:t>
            </a:r>
            <a:r>
              <a:rPr lang="en-GB" sz="1000" dirty="0">
                <a:latin typeface="Courier New" panose="02070309020205020404" pitchFamily="49" charset="0"/>
                <a:cs typeface="Courier New" panose="02070309020205020404" pitchFamily="49" charset="0"/>
              </a:rPr>
              <a:t>("#</a:t>
            </a:r>
            <a:r>
              <a:rPr lang="en-GB" sz="1000" dirty="0">
                <a:solidFill>
                  <a:srgbClr val="FF0000"/>
                </a:solidFill>
                <a:latin typeface="Courier New" panose="02070309020205020404" pitchFamily="49" charset="0"/>
                <a:cs typeface="Courier New" panose="02070309020205020404" pitchFamily="49" charset="0"/>
              </a:rPr>
              <a:t>chart-ring-year</a:t>
            </a:r>
            <a:r>
              <a:rPr lang="en-GB"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000" dirty="0" err="1">
                <a:latin typeface="Courier New" panose="02070309020205020404" pitchFamily="49" charset="0"/>
                <a:cs typeface="Courier New" panose="02070309020205020404" pitchFamily="49" charset="0"/>
              </a:rPr>
              <a:t>spendHistChart</a:t>
            </a:r>
            <a:r>
              <a:rPr lang="en-GB" sz="1000" dirty="0">
                <a:latin typeface="Courier New" panose="02070309020205020404" pitchFamily="49" charset="0"/>
                <a:cs typeface="Courier New" panose="02070309020205020404" pitchFamily="49" charset="0"/>
              </a:rPr>
              <a:t> = </a:t>
            </a:r>
            <a:r>
              <a:rPr lang="en-GB" sz="1000" dirty="0" err="1">
                <a:latin typeface="Courier New" panose="02070309020205020404" pitchFamily="49" charset="0"/>
                <a:cs typeface="Courier New" panose="02070309020205020404" pitchFamily="49" charset="0"/>
              </a:rPr>
              <a:t>dc.barChart</a:t>
            </a:r>
            <a:r>
              <a:rPr lang="en-GB" sz="1000" dirty="0">
                <a:latin typeface="Courier New" panose="02070309020205020404" pitchFamily="49" charset="0"/>
                <a:cs typeface="Courier New" panose="02070309020205020404" pitchFamily="49" charset="0"/>
              </a:rPr>
              <a:t>("#</a:t>
            </a:r>
            <a:r>
              <a:rPr lang="en-GB" sz="1000" dirty="0">
                <a:solidFill>
                  <a:srgbClr val="FF0000"/>
                </a:solidFill>
                <a:latin typeface="Courier New" panose="02070309020205020404" pitchFamily="49" charset="0"/>
                <a:cs typeface="Courier New" panose="02070309020205020404" pitchFamily="49" charset="0"/>
              </a:rPr>
              <a:t>chart-</a:t>
            </a:r>
            <a:r>
              <a:rPr lang="en-GB" sz="1000" dirty="0" err="1">
                <a:solidFill>
                  <a:srgbClr val="FF0000"/>
                </a:solidFill>
                <a:latin typeface="Courier New" panose="02070309020205020404" pitchFamily="49" charset="0"/>
                <a:cs typeface="Courier New" panose="02070309020205020404" pitchFamily="49" charset="0"/>
              </a:rPr>
              <a:t>hist</a:t>
            </a:r>
            <a:r>
              <a:rPr lang="en-GB" sz="1000" dirty="0">
                <a:solidFill>
                  <a:srgbClr val="FF0000"/>
                </a:solidFill>
                <a:latin typeface="Courier New" panose="02070309020205020404" pitchFamily="49" charset="0"/>
                <a:cs typeface="Courier New" panose="02070309020205020404" pitchFamily="49" charset="0"/>
              </a:rPr>
              <a:t>-spend</a:t>
            </a:r>
            <a:r>
              <a:rPr lang="en-GB"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000" dirty="0" err="1">
                <a:latin typeface="Courier New" panose="02070309020205020404" pitchFamily="49" charset="0"/>
                <a:cs typeface="Courier New" panose="02070309020205020404" pitchFamily="49" charset="0"/>
              </a:rPr>
              <a:t>spenderRowChart</a:t>
            </a:r>
            <a:r>
              <a:rPr lang="en-GB" sz="1000" dirty="0">
                <a:latin typeface="Courier New" panose="02070309020205020404" pitchFamily="49" charset="0"/>
                <a:cs typeface="Courier New" panose="02070309020205020404" pitchFamily="49" charset="0"/>
              </a:rPr>
              <a:t> = </a:t>
            </a:r>
            <a:r>
              <a:rPr lang="en-GB" sz="1000" dirty="0" err="1">
                <a:latin typeface="Courier New" panose="02070309020205020404" pitchFamily="49" charset="0"/>
                <a:cs typeface="Courier New" panose="02070309020205020404" pitchFamily="49" charset="0"/>
              </a:rPr>
              <a:t>dc.rowChart</a:t>
            </a:r>
            <a:r>
              <a:rPr lang="en-GB" sz="1000" dirty="0">
                <a:latin typeface="Courier New" panose="02070309020205020404" pitchFamily="49" charset="0"/>
                <a:cs typeface="Courier New" panose="02070309020205020404" pitchFamily="49" charset="0"/>
              </a:rPr>
              <a:t>("#</a:t>
            </a:r>
            <a:r>
              <a:rPr lang="en-GB" sz="1000" dirty="0">
                <a:solidFill>
                  <a:srgbClr val="FF0000"/>
                </a:solidFill>
                <a:latin typeface="Courier New" panose="02070309020205020404" pitchFamily="49" charset="0"/>
                <a:cs typeface="Courier New" panose="02070309020205020404" pitchFamily="49" charset="0"/>
              </a:rPr>
              <a:t>chart-row-spenders</a:t>
            </a:r>
            <a:r>
              <a:rPr lang="en-GB" sz="1000"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en-GB" sz="10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GB" sz="1000" dirty="0" err="1">
                <a:latin typeface="Courier New" panose="02070309020205020404" pitchFamily="49" charset="0"/>
                <a:cs typeface="Courier New" panose="02070309020205020404" pitchFamily="49" charset="0"/>
              </a:rPr>
              <a:t>var</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spendData</a:t>
            </a:r>
            <a:r>
              <a:rPr lang="en-GB" sz="1000" dirty="0">
                <a:latin typeface="Courier New" panose="02070309020205020404" pitchFamily="49" charset="0"/>
                <a:cs typeface="Courier New" panose="02070309020205020404" pitchFamily="49" charset="0"/>
              </a:rPr>
              <a:t> = [ </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{Name: "Greg", Spent: "$40", Year: 2017},</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{Name: "Shaun", Spent: "$10", Year: 2017},</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{Name: "Pascal", Spent: "$40", Year: 2017},</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{Name: "Greg", Spent: "$70", Year: 2018},</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{Name: "Shaun", Spent: "$20", Year: 2018},</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{Name: "Shaun", Spent: "$50", Year: 2019},</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{Name: "Pascal", Spent: "$30", Year: 2019} ];</a:t>
            </a:r>
          </a:p>
          <a:p>
            <a:pPr marL="0" indent="0">
              <a:lnSpc>
                <a:spcPct val="120000"/>
              </a:lnSpc>
              <a:spcBef>
                <a:spcPts val="0"/>
              </a:spcBef>
              <a:buNone/>
            </a:pPr>
            <a:br>
              <a:rPr lang="en-GB" sz="1000" dirty="0">
                <a:latin typeface="Courier New" panose="02070309020205020404" pitchFamily="49" charset="0"/>
                <a:cs typeface="Courier New" panose="02070309020205020404" pitchFamily="49" charset="0"/>
              </a:rPr>
            </a:br>
            <a:endParaRPr lang="en-US" sz="1000" dirty="0">
              <a:latin typeface="Courier New" panose="02070309020205020404" pitchFamily="49" charset="0"/>
              <a:cs typeface="Courier New" panose="02070309020205020404" pitchFamily="49" charset="0"/>
            </a:endParaRPr>
          </a:p>
        </p:txBody>
      </p:sp>
      <p:sp>
        <p:nvSpPr>
          <p:cNvPr id="5" name="Content Placeholder 4">
            <a:extLst>
              <a:ext uri="{FF2B5EF4-FFF2-40B4-BE49-F238E27FC236}">
                <a16:creationId xmlns:a16="http://schemas.microsoft.com/office/drawing/2014/main" id="{984D93D1-03B1-5C4F-AC47-7F68337B45DA}"/>
              </a:ext>
            </a:extLst>
          </p:cNvPr>
          <p:cNvSpPr>
            <a:spLocks noGrp="1"/>
          </p:cNvSpPr>
          <p:nvPr>
            <p:ph sz="quarter" idx="10"/>
          </p:nvPr>
        </p:nvSpPr>
        <p:spPr>
          <a:solidFill>
            <a:schemeClr val="accent5">
              <a:lumMod val="20000"/>
              <a:lumOff val="80000"/>
            </a:schemeClr>
          </a:solidFill>
        </p:spPr>
        <p:txBody>
          <a:bodyPr>
            <a:noAutofit/>
          </a:bodyPr>
          <a:lstStyle/>
          <a:p>
            <a:pPr marL="0" indent="0">
              <a:lnSpc>
                <a:spcPct val="120000"/>
              </a:lnSpc>
              <a:spcBef>
                <a:spcPts val="0"/>
              </a:spcBef>
              <a:buNone/>
            </a:pPr>
            <a:r>
              <a:rPr lang="en-GB" sz="1000" dirty="0" err="1">
                <a:latin typeface="Courier New" panose="02070309020205020404" pitchFamily="49" charset="0"/>
                <a:cs typeface="Courier New" panose="02070309020205020404" pitchFamily="49" charset="0"/>
              </a:rPr>
              <a:t>spendData.forEach</a:t>
            </a:r>
            <a:r>
              <a:rPr lang="en-GB" sz="1000" dirty="0">
                <a:latin typeface="Courier New" panose="02070309020205020404" pitchFamily="49" charset="0"/>
                <a:cs typeface="Courier New" panose="02070309020205020404" pitchFamily="49" charset="0"/>
              </a:rPr>
              <a:t>(function(d) {</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d.Spent</a:t>
            </a:r>
            <a:r>
              <a:rPr lang="en-GB" sz="1000" dirty="0">
                <a:latin typeface="Courier New" panose="02070309020205020404" pitchFamily="49" charset="0"/>
                <a:cs typeface="Courier New" panose="02070309020205020404" pitchFamily="49" charset="0"/>
              </a:rPr>
              <a:t> = </a:t>
            </a:r>
            <a:r>
              <a:rPr lang="en-GB" sz="1000" dirty="0" err="1">
                <a:latin typeface="Courier New" panose="02070309020205020404" pitchFamily="49" charset="0"/>
                <a:cs typeface="Courier New" panose="02070309020205020404" pitchFamily="49" charset="0"/>
              </a:rPr>
              <a:t>d.Spent.match</a:t>
            </a:r>
            <a:r>
              <a:rPr lang="en-GB" sz="1000" dirty="0">
                <a:latin typeface="Courier New" panose="02070309020205020404" pitchFamily="49" charset="0"/>
                <a:cs typeface="Courier New" panose="02070309020205020404" pitchFamily="49" charset="0"/>
              </a:rPr>
              <a:t>(/\d+/);</a:t>
            </a:r>
          </a:p>
          <a:p>
            <a:pPr marL="0" indent="0">
              <a:lnSpc>
                <a:spcPct val="120000"/>
              </a:lnSpc>
              <a:spcBef>
                <a:spcPts val="0"/>
              </a:spcBef>
              <a:buNone/>
            </a:pPr>
            <a:r>
              <a:rPr lang="en-GB" sz="1000"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en-GB" sz="10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GB" sz="1000" dirty="0" err="1">
                <a:latin typeface="Courier New" panose="02070309020205020404" pitchFamily="49" charset="0"/>
                <a:cs typeface="Courier New" panose="02070309020205020404" pitchFamily="49" charset="0"/>
              </a:rPr>
              <a:t>var</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ndx</a:t>
            </a:r>
            <a:r>
              <a:rPr lang="en-GB" sz="1000" dirty="0">
                <a:latin typeface="Courier New" panose="02070309020205020404" pitchFamily="49" charset="0"/>
                <a:cs typeface="Courier New" panose="02070309020205020404" pitchFamily="49" charset="0"/>
              </a:rPr>
              <a:t> = </a:t>
            </a:r>
            <a:r>
              <a:rPr lang="en-GB" sz="1000" dirty="0" err="1">
                <a:latin typeface="Courier New" panose="02070309020205020404" pitchFamily="49" charset="0"/>
                <a:cs typeface="Courier New" panose="02070309020205020404" pitchFamily="49" charset="0"/>
              </a:rPr>
              <a:t>crossfilter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spendData</a:t>
            </a:r>
            <a:r>
              <a:rPr lang="en-GB"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yearDim </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ndx.dimension</a:t>
            </a:r>
            <a:r>
              <a:rPr lang="en-GB" sz="1000" dirty="0">
                <a:latin typeface="Courier New" panose="02070309020205020404" pitchFamily="49" charset="0"/>
                <a:cs typeface="Courier New" panose="02070309020205020404" pitchFamily="49" charset="0"/>
              </a:rPr>
              <a:t>(function(d) </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a:t>
            </a:r>
            <a:r>
              <a:rPr lang="en-GB" sz="1000" dirty="0">
                <a:latin typeface="Courier New" panose="02070309020205020404" pitchFamily="49" charset="0"/>
                <a:cs typeface="Courier New" panose="02070309020205020404" pitchFamily="49" charset="0"/>
              </a:rPr>
              <a:t>{return +</a:t>
            </a:r>
            <a:r>
              <a:rPr lang="en-GB" sz="1000" dirty="0" err="1">
                <a:latin typeface="Courier New" panose="02070309020205020404" pitchFamily="49" charset="0"/>
                <a:cs typeface="Courier New" panose="02070309020205020404" pitchFamily="49" charset="0"/>
              </a:rPr>
              <a:t>d.Year</a:t>
            </a:r>
            <a:r>
              <a:rPr lang="en-GB"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spendDim </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ndx.dimension</a:t>
            </a:r>
            <a:r>
              <a:rPr lang="en-GB" sz="1000" dirty="0">
                <a:latin typeface="Courier New" panose="02070309020205020404" pitchFamily="49" charset="0"/>
                <a:cs typeface="Courier New" panose="02070309020205020404" pitchFamily="49" charset="0"/>
              </a:rPr>
              <a:t>(function(d) </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a:t>
            </a:r>
            <a:r>
              <a:rPr lang="en-GB" sz="1000" dirty="0">
                <a:latin typeface="Courier New" panose="02070309020205020404" pitchFamily="49" charset="0"/>
                <a:cs typeface="Courier New" panose="02070309020205020404" pitchFamily="49" charset="0"/>
              </a:rPr>
              <a:t>{return </a:t>
            </a:r>
            <a:r>
              <a:rPr lang="en-GB" sz="1000" dirty="0" err="1">
                <a:latin typeface="Courier New" panose="02070309020205020404" pitchFamily="49" charset="0"/>
                <a:cs typeface="Courier New" panose="02070309020205020404" pitchFamily="49" charset="0"/>
              </a:rPr>
              <a:t>Math.floor</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d.Spent</a:t>
            </a:r>
            <a:r>
              <a:rPr lang="en-GB" sz="1000" dirty="0">
                <a:latin typeface="Courier New" panose="02070309020205020404" pitchFamily="49" charset="0"/>
                <a:cs typeface="Courier New" panose="02070309020205020404" pitchFamily="49" charset="0"/>
              </a:rPr>
              <a:t>/10);}),</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nameDim </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ndx.dimension</a:t>
            </a:r>
            <a:r>
              <a:rPr lang="en-GB" sz="1000" dirty="0">
                <a:latin typeface="Courier New" panose="02070309020205020404" pitchFamily="49" charset="0"/>
                <a:cs typeface="Courier New" panose="02070309020205020404" pitchFamily="49" charset="0"/>
              </a:rPr>
              <a:t>(function(d) </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a:t>
            </a:r>
            <a:r>
              <a:rPr lang="en-GB" sz="1000" dirty="0">
                <a:latin typeface="Courier New" panose="02070309020205020404" pitchFamily="49" charset="0"/>
                <a:cs typeface="Courier New" panose="02070309020205020404" pitchFamily="49" charset="0"/>
              </a:rPr>
              <a:t>{return </a:t>
            </a:r>
            <a:r>
              <a:rPr lang="en-GB" sz="1000" dirty="0" err="1">
                <a:latin typeface="Courier New" panose="02070309020205020404" pitchFamily="49" charset="0"/>
                <a:cs typeface="Courier New" panose="02070309020205020404" pitchFamily="49" charset="0"/>
              </a:rPr>
              <a:t>d.Name</a:t>
            </a:r>
            <a:r>
              <a:rPr lang="en-GB"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spendPerYear </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yearDim.group</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reduceSum</a:t>
            </a:r>
            <a:r>
              <a:rPr lang="en-GB" sz="1000" dirty="0">
                <a:latin typeface="Courier New" panose="02070309020205020404" pitchFamily="49" charset="0"/>
                <a:cs typeface="Courier New" panose="02070309020205020404" pitchFamily="49" charset="0"/>
              </a:rPr>
              <a:t>(function(d) </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a:t>
            </a:r>
            <a:r>
              <a:rPr lang="en-GB" sz="1000" dirty="0">
                <a:latin typeface="Courier New" panose="02070309020205020404" pitchFamily="49" charset="0"/>
                <a:cs typeface="Courier New" panose="02070309020205020404" pitchFamily="49" charset="0"/>
              </a:rPr>
              <a:t>{return +</a:t>
            </a:r>
            <a:r>
              <a:rPr lang="en-GB" sz="1000" dirty="0" err="1">
                <a:latin typeface="Courier New" panose="02070309020205020404" pitchFamily="49" charset="0"/>
                <a:cs typeface="Courier New" panose="02070309020205020404" pitchFamily="49" charset="0"/>
              </a:rPr>
              <a:t>d.Spent</a:t>
            </a:r>
            <a:r>
              <a:rPr lang="en-GB"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spendPerName </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nameDim.group</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reduceSum</a:t>
            </a:r>
            <a:r>
              <a:rPr lang="en-GB" sz="1000" dirty="0">
                <a:latin typeface="Courier New" panose="02070309020205020404" pitchFamily="49" charset="0"/>
                <a:cs typeface="Courier New" panose="02070309020205020404" pitchFamily="49" charset="0"/>
              </a:rPr>
              <a:t>(function(d) </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a:t>
            </a:r>
            <a:r>
              <a:rPr lang="en-GB" sz="1000" dirty="0">
                <a:latin typeface="Courier New" panose="02070309020205020404" pitchFamily="49" charset="0"/>
                <a:cs typeface="Courier New" panose="02070309020205020404" pitchFamily="49" charset="0"/>
              </a:rPr>
              <a:t>{return +</a:t>
            </a:r>
            <a:r>
              <a:rPr lang="en-GB" sz="1000" dirty="0" err="1">
                <a:latin typeface="Courier New" panose="02070309020205020404" pitchFamily="49" charset="0"/>
                <a:cs typeface="Courier New" panose="02070309020205020404" pitchFamily="49" charset="0"/>
              </a:rPr>
              <a:t>d.Spent</a:t>
            </a:r>
            <a:r>
              <a:rPr lang="en-GB" sz="10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000">
                <a:latin typeface="Courier New" panose="02070309020205020404" pitchFamily="49" charset="0"/>
                <a:cs typeface="Courier New" panose="02070309020205020404" pitchFamily="49" charset="0"/>
              </a:rPr>
              <a:t>    spendHist </a:t>
            </a:r>
            <a:r>
              <a:rPr lang="en-GB" sz="1000" dirty="0">
                <a:latin typeface="Courier New" panose="02070309020205020404" pitchFamily="49" charset="0"/>
                <a:cs typeface="Courier New" panose="02070309020205020404" pitchFamily="49" charset="0"/>
              </a:rPr>
              <a:t>= </a:t>
            </a:r>
            <a:r>
              <a:rPr lang="en-GB" sz="1000" dirty="0" err="1">
                <a:latin typeface="Courier New" panose="02070309020205020404" pitchFamily="49" charset="0"/>
                <a:cs typeface="Courier New" panose="02070309020205020404" pitchFamily="49" charset="0"/>
              </a:rPr>
              <a:t>spendDim.group</a:t>
            </a:r>
            <a:r>
              <a:rPr lang="en-GB" sz="1000" dirty="0">
                <a:latin typeface="Courier New" panose="02070309020205020404" pitchFamily="49" charset="0"/>
                <a:cs typeface="Courier New" panose="02070309020205020404" pitchFamily="49" charset="0"/>
              </a:rPr>
              <a:t>().</a:t>
            </a:r>
            <a:r>
              <a:rPr lang="en-GB" sz="1000" dirty="0" err="1">
                <a:latin typeface="Courier New" panose="02070309020205020404" pitchFamily="49" charset="0"/>
                <a:cs typeface="Courier New" panose="02070309020205020404" pitchFamily="49" charset="0"/>
              </a:rPr>
              <a:t>reduceCount</a:t>
            </a:r>
            <a:r>
              <a:rPr lang="en-GB" sz="1000" dirty="0">
                <a:latin typeface="Courier New" panose="02070309020205020404" pitchFamily="49" charset="0"/>
                <a:cs typeface="Courier New" panose="02070309020205020404" pitchFamily="49" charset="0"/>
              </a:rPr>
              <a:t>();</a:t>
            </a:r>
          </a:p>
          <a:p>
            <a:endParaRPr lang="en-US" sz="1000" dirty="0"/>
          </a:p>
        </p:txBody>
      </p:sp>
      <p:sp>
        <p:nvSpPr>
          <p:cNvPr id="6" name="Rectangle 5">
            <a:extLst>
              <a:ext uri="{FF2B5EF4-FFF2-40B4-BE49-F238E27FC236}">
                <a16:creationId xmlns:a16="http://schemas.microsoft.com/office/drawing/2014/main" id="{02124D8E-8766-6347-8F94-C84C76EFB3E2}"/>
              </a:ext>
            </a:extLst>
          </p:cNvPr>
          <p:cNvSpPr/>
          <p:nvPr/>
        </p:nvSpPr>
        <p:spPr>
          <a:xfrm>
            <a:off x="0" y="-12894"/>
            <a:ext cx="2245808" cy="307777"/>
          </a:xfrm>
          <a:prstGeom prst="rect">
            <a:avLst/>
          </a:prstGeom>
        </p:spPr>
        <p:txBody>
          <a:bodyPr wrap="none">
            <a:spAutoFit/>
          </a:bodyPr>
          <a:lstStyle/>
          <a:p>
            <a:r>
              <a:rPr lang="en-US" sz="1400" dirty="0">
                <a:hlinkClick r:id="rId3"/>
              </a:rPr>
              <a:t>https://dc-js.github.io/dc.js/</a:t>
            </a:r>
            <a:r>
              <a:rPr lang="en-US" sz="1400" dirty="0"/>
              <a:t> </a:t>
            </a:r>
          </a:p>
        </p:txBody>
      </p:sp>
    </p:spTree>
    <p:extLst>
      <p:ext uri="{BB962C8B-B14F-4D97-AF65-F5344CB8AC3E}">
        <p14:creationId xmlns:p14="http://schemas.microsoft.com/office/powerpoint/2010/main" val="397808886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B467-9221-954B-8B23-2C6C084D2BCF}"/>
              </a:ext>
            </a:extLst>
          </p:cNvPr>
          <p:cNvSpPr>
            <a:spLocks noGrp="1"/>
          </p:cNvSpPr>
          <p:nvPr>
            <p:ph type="title"/>
          </p:nvPr>
        </p:nvSpPr>
        <p:spPr/>
        <p:txBody>
          <a:bodyPr/>
          <a:lstStyle/>
          <a:p>
            <a:r>
              <a:rPr lang="en-US" dirty="0"/>
              <a:t>JavaScript</a:t>
            </a:r>
          </a:p>
        </p:txBody>
      </p:sp>
      <p:sp>
        <p:nvSpPr>
          <p:cNvPr id="3" name="Text Placeholder 2">
            <a:extLst>
              <a:ext uri="{FF2B5EF4-FFF2-40B4-BE49-F238E27FC236}">
                <a16:creationId xmlns:a16="http://schemas.microsoft.com/office/drawing/2014/main" id="{DE8CB859-A5F0-7144-91C6-E5F079DA39C6}"/>
              </a:ext>
            </a:extLst>
          </p:cNvPr>
          <p:cNvSpPr>
            <a:spLocks noGrp="1"/>
          </p:cNvSpPr>
          <p:nvPr>
            <p:ph type="body" sz="quarter" idx="3"/>
          </p:nvPr>
        </p:nvSpPr>
        <p:spPr/>
        <p:txBody>
          <a:bodyPr/>
          <a:lstStyle/>
          <a:p>
            <a:endParaRPr lang="en-US"/>
          </a:p>
        </p:txBody>
      </p:sp>
      <p:sp>
        <p:nvSpPr>
          <p:cNvPr id="4" name="Content Placeholder 3">
            <a:extLst>
              <a:ext uri="{FF2B5EF4-FFF2-40B4-BE49-F238E27FC236}">
                <a16:creationId xmlns:a16="http://schemas.microsoft.com/office/drawing/2014/main" id="{828D217C-2E9D-AD41-89B0-B80F6CFF34AC}"/>
              </a:ext>
            </a:extLst>
          </p:cNvPr>
          <p:cNvSpPr>
            <a:spLocks noGrp="1"/>
          </p:cNvSpPr>
          <p:nvPr>
            <p:ph sz="quarter" idx="4"/>
          </p:nvPr>
        </p:nvSpPr>
        <p:spPr>
          <a:solidFill>
            <a:schemeClr val="accent5">
              <a:lumMod val="20000"/>
              <a:lumOff val="80000"/>
            </a:schemeClr>
          </a:solidFill>
        </p:spPr>
        <p:txBody>
          <a:bodyPr>
            <a:normAutofit/>
          </a:bodyPr>
          <a:lstStyle/>
          <a:p>
            <a:pPr marL="0" indent="0">
              <a:lnSpc>
                <a:spcPct val="120000"/>
              </a:lnSpc>
              <a:spcBef>
                <a:spcPts val="0"/>
              </a:spcBef>
              <a:buNone/>
            </a:pPr>
            <a:r>
              <a:rPr lang="en-GB" sz="1400" dirty="0" err="1">
                <a:highlight>
                  <a:srgbClr val="FFFF00"/>
                </a:highlight>
                <a:latin typeface="Courier New" panose="02070309020205020404" pitchFamily="49" charset="0"/>
                <a:cs typeface="Courier New" panose="02070309020205020404" pitchFamily="49" charset="0"/>
              </a:rPr>
              <a:t>yearRingChart</a:t>
            </a:r>
            <a:endParaRPr lang="en-GB" sz="1400" dirty="0">
              <a:highlight>
                <a:srgbClr val="FFFF00"/>
              </a:highlight>
              <a:latin typeface="Courier New" panose="02070309020205020404" pitchFamily="49" charset="0"/>
              <a:cs typeface="Courier New" panose="02070309020205020404" pitchFamily="49" charset="0"/>
            </a:endParaRP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  .dimension(</a:t>
            </a:r>
            <a:r>
              <a:rPr lang="en-GB" sz="1400" dirty="0" err="1">
                <a:latin typeface="Courier New" panose="02070309020205020404" pitchFamily="49" charset="0"/>
                <a:cs typeface="Courier New" panose="02070309020205020404" pitchFamily="49" charset="0"/>
              </a:rPr>
              <a:t>yearDim</a:t>
            </a:r>
            <a:r>
              <a:rPr lang="en-GB" sz="14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  .group(</a:t>
            </a:r>
            <a:r>
              <a:rPr lang="en-GB" sz="1400" dirty="0" err="1">
                <a:latin typeface="Courier New" panose="02070309020205020404" pitchFamily="49" charset="0"/>
                <a:cs typeface="Courier New" panose="02070309020205020404" pitchFamily="49" charset="0"/>
              </a:rPr>
              <a:t>spendPerYear</a:t>
            </a:r>
            <a:r>
              <a:rPr lang="en-GB" sz="14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innerRadius</a:t>
            </a:r>
            <a:r>
              <a:rPr lang="en-GB" sz="1400" dirty="0">
                <a:latin typeface="Courier New" panose="02070309020205020404" pitchFamily="49" charset="0"/>
                <a:cs typeface="Courier New" panose="02070309020205020404" pitchFamily="49" charset="0"/>
              </a:rPr>
              <a:t>(50)</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  .</a:t>
            </a:r>
            <a:r>
              <a:rPr lang="en-GB" sz="1400" dirty="0" err="1">
                <a:latin typeface="Courier New" panose="02070309020205020404" pitchFamily="49" charset="0"/>
                <a:cs typeface="Courier New" panose="02070309020205020404" pitchFamily="49" charset="0"/>
              </a:rPr>
              <a:t>controlsUseVisibility</a:t>
            </a:r>
            <a:r>
              <a:rPr lang="en-GB" sz="1400" dirty="0">
                <a:latin typeface="Courier New" panose="02070309020205020404" pitchFamily="49" charset="0"/>
                <a:cs typeface="Courier New" panose="02070309020205020404" pitchFamily="49" charset="0"/>
              </a:rPr>
              <a:t>(true);</a:t>
            </a:r>
          </a:p>
          <a:p>
            <a:pPr marL="0" indent="0">
              <a:lnSpc>
                <a:spcPct val="120000"/>
              </a:lnSpc>
              <a:spcBef>
                <a:spcPts val="0"/>
              </a:spcBef>
              <a:buNone/>
            </a:pPr>
            <a:br>
              <a:rPr lang="en-GB" sz="1400" dirty="0">
                <a:latin typeface="Courier New" panose="02070309020205020404" pitchFamily="49" charset="0"/>
                <a:cs typeface="Courier New" panose="02070309020205020404" pitchFamily="49" charset="0"/>
              </a:rPr>
            </a:br>
            <a:r>
              <a:rPr lang="en-GB" sz="1400" dirty="0" err="1">
                <a:highlight>
                  <a:srgbClr val="FFFF00"/>
                </a:highlight>
                <a:latin typeface="Courier New" panose="02070309020205020404" pitchFamily="49" charset="0"/>
                <a:cs typeface="Courier New" panose="02070309020205020404" pitchFamily="49" charset="0"/>
              </a:rPr>
              <a:t>spendHistChart</a:t>
            </a:r>
            <a:endParaRPr lang="en-GB" sz="1400" dirty="0">
              <a:highlight>
                <a:srgbClr val="FFFF00"/>
              </a:highlight>
              <a:latin typeface="Courier New" panose="02070309020205020404" pitchFamily="49" charset="0"/>
              <a:cs typeface="Courier New" panose="02070309020205020404" pitchFamily="49" charset="0"/>
            </a:endParaRP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.dimension(</a:t>
            </a:r>
            <a:r>
              <a:rPr lang="en-GB" sz="1400" dirty="0" err="1">
                <a:latin typeface="Courier New" panose="02070309020205020404" pitchFamily="49" charset="0"/>
                <a:cs typeface="Courier New" panose="02070309020205020404" pitchFamily="49" charset="0"/>
              </a:rPr>
              <a:t>spendDim</a:t>
            </a:r>
            <a:r>
              <a:rPr lang="en-GB" sz="14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.group(</a:t>
            </a:r>
            <a:r>
              <a:rPr lang="en-GB" sz="1400" dirty="0" err="1">
                <a:latin typeface="Courier New" panose="02070309020205020404" pitchFamily="49" charset="0"/>
                <a:cs typeface="Courier New" panose="02070309020205020404" pitchFamily="49" charset="0"/>
              </a:rPr>
              <a:t>spendHist</a:t>
            </a:r>
            <a:r>
              <a:rPr lang="en-GB" sz="14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.x(d3.scaleLinear().domain([0,10]))</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elasticY</a:t>
            </a:r>
            <a:r>
              <a:rPr lang="en-GB" sz="1400" dirty="0">
                <a:latin typeface="Courier New" panose="02070309020205020404" pitchFamily="49" charset="0"/>
                <a:cs typeface="Courier New" panose="02070309020205020404" pitchFamily="49" charset="0"/>
              </a:rPr>
              <a:t>(true)</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controlsUseVisibility</a:t>
            </a:r>
            <a:r>
              <a:rPr lang="en-GB" sz="1400" dirty="0">
                <a:latin typeface="Courier New" panose="02070309020205020404" pitchFamily="49" charset="0"/>
                <a:cs typeface="Courier New" panose="02070309020205020404" pitchFamily="49" charset="0"/>
              </a:rPr>
              <a:t>(true);</a:t>
            </a:r>
          </a:p>
        </p:txBody>
      </p:sp>
      <p:sp>
        <p:nvSpPr>
          <p:cNvPr id="5" name="Content Placeholder 4">
            <a:extLst>
              <a:ext uri="{FF2B5EF4-FFF2-40B4-BE49-F238E27FC236}">
                <a16:creationId xmlns:a16="http://schemas.microsoft.com/office/drawing/2014/main" id="{33D53D55-154F-1744-8496-047C76335338}"/>
              </a:ext>
            </a:extLst>
          </p:cNvPr>
          <p:cNvSpPr>
            <a:spLocks noGrp="1"/>
          </p:cNvSpPr>
          <p:nvPr>
            <p:ph sz="quarter" idx="10"/>
          </p:nvPr>
        </p:nvSpPr>
        <p:spPr>
          <a:solidFill>
            <a:schemeClr val="accent5">
              <a:lumMod val="20000"/>
              <a:lumOff val="80000"/>
            </a:schemeClr>
          </a:solidFill>
        </p:spPr>
        <p:txBody>
          <a:bodyPr>
            <a:normAutofit/>
          </a:bodyPr>
          <a:lstStyle/>
          <a:p>
            <a:pPr marL="0" indent="0">
              <a:lnSpc>
                <a:spcPct val="120000"/>
              </a:lnSpc>
              <a:spcBef>
                <a:spcPts val="0"/>
              </a:spcBef>
              <a:buNone/>
            </a:pPr>
            <a:r>
              <a:rPr lang="en-GB" sz="1400" dirty="0" err="1">
                <a:highlight>
                  <a:srgbClr val="FFFF00"/>
                </a:highlight>
                <a:latin typeface="Courier New" panose="02070309020205020404" pitchFamily="49" charset="0"/>
                <a:cs typeface="Courier New" panose="02070309020205020404" pitchFamily="49" charset="0"/>
              </a:rPr>
              <a:t>spendHistChart</a:t>
            </a:r>
            <a:r>
              <a:rPr lang="en-GB" sz="1400" dirty="0" err="1">
                <a:latin typeface="Courier New" panose="02070309020205020404" pitchFamily="49" charset="0"/>
                <a:cs typeface="Courier New" panose="02070309020205020404" pitchFamily="49" charset="0"/>
              </a:rPr>
              <a:t>.xAxis</a:t>
            </a: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tickFormat</a:t>
            </a:r>
            <a:r>
              <a:rPr lang="en-GB" sz="1400" dirty="0">
                <a:latin typeface="Courier New" panose="02070309020205020404" pitchFamily="49" charset="0"/>
                <a:cs typeface="Courier New" panose="02070309020205020404" pitchFamily="49" charset="0"/>
              </a:rPr>
              <a:t>(function(d) {return d*10}); // convert back to base unit</a:t>
            </a:r>
          </a:p>
          <a:p>
            <a:pPr marL="0" indent="0">
              <a:lnSpc>
                <a:spcPct val="120000"/>
              </a:lnSpc>
              <a:spcBef>
                <a:spcPts val="0"/>
              </a:spcBef>
              <a:buNone/>
            </a:pPr>
            <a:r>
              <a:rPr lang="en-GB" sz="1400" dirty="0" err="1">
                <a:latin typeface="Courier New" panose="02070309020205020404" pitchFamily="49" charset="0"/>
                <a:cs typeface="Courier New" panose="02070309020205020404" pitchFamily="49" charset="0"/>
              </a:rPr>
              <a:t>spendHistChart.yAxis</a:t>
            </a:r>
            <a:r>
              <a:rPr lang="en-GB" sz="1400" dirty="0">
                <a:latin typeface="Courier New" panose="02070309020205020404" pitchFamily="49" charset="0"/>
                <a:cs typeface="Courier New" panose="02070309020205020404" pitchFamily="49" charset="0"/>
              </a:rPr>
              <a:t>().ticks(2);</a:t>
            </a:r>
          </a:p>
          <a:p>
            <a:pPr marL="0" indent="0">
              <a:lnSpc>
                <a:spcPct val="120000"/>
              </a:lnSpc>
              <a:spcBef>
                <a:spcPts val="0"/>
              </a:spcBef>
              <a:buNone/>
            </a:pPr>
            <a:br>
              <a:rPr lang="en-GB" sz="1400" dirty="0">
                <a:latin typeface="Courier New" panose="02070309020205020404" pitchFamily="49" charset="0"/>
                <a:cs typeface="Courier New" panose="02070309020205020404" pitchFamily="49" charset="0"/>
              </a:rPr>
            </a:br>
            <a:r>
              <a:rPr lang="en-GB" sz="1400" dirty="0" err="1">
                <a:latin typeface="Courier New" panose="02070309020205020404" pitchFamily="49" charset="0"/>
                <a:cs typeface="Courier New" panose="02070309020205020404" pitchFamily="49" charset="0"/>
              </a:rPr>
              <a:t>spenderRowChart</a:t>
            </a:r>
            <a:endParaRPr lang="en-GB" sz="1400"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.dimension(</a:t>
            </a:r>
            <a:r>
              <a:rPr lang="en-GB" sz="1400" dirty="0" err="1">
                <a:latin typeface="Courier New" panose="02070309020205020404" pitchFamily="49" charset="0"/>
                <a:cs typeface="Courier New" panose="02070309020205020404" pitchFamily="49" charset="0"/>
              </a:rPr>
              <a:t>nameDim</a:t>
            </a:r>
            <a:r>
              <a:rPr lang="en-GB" sz="14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.group(</a:t>
            </a:r>
            <a:r>
              <a:rPr lang="en-GB" sz="1400" dirty="0" err="1">
                <a:latin typeface="Courier New" panose="02070309020205020404" pitchFamily="49" charset="0"/>
                <a:cs typeface="Courier New" panose="02070309020205020404" pitchFamily="49" charset="0"/>
              </a:rPr>
              <a:t>spendPerName</a:t>
            </a:r>
            <a:r>
              <a:rPr lang="en-GB" sz="1400"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elasticX</a:t>
            </a:r>
            <a:r>
              <a:rPr lang="en-GB" sz="1400" dirty="0">
                <a:latin typeface="Courier New" panose="02070309020205020404" pitchFamily="49" charset="0"/>
                <a:cs typeface="Courier New" panose="02070309020205020404" pitchFamily="49" charset="0"/>
              </a:rPr>
              <a:t>(true)</a:t>
            </a:r>
          </a:p>
          <a:p>
            <a:pPr marL="0" indent="0">
              <a:lnSpc>
                <a:spcPct val="120000"/>
              </a:lnSpc>
              <a:spcBef>
                <a:spcPts val="0"/>
              </a:spcBef>
              <a:buNone/>
            </a:pPr>
            <a:r>
              <a:rPr lang="en-GB" sz="1400" dirty="0">
                <a:latin typeface="Courier New" panose="02070309020205020404" pitchFamily="49" charset="0"/>
                <a:cs typeface="Courier New" panose="02070309020205020404" pitchFamily="49" charset="0"/>
              </a:rPr>
              <a:t>.</a:t>
            </a:r>
            <a:r>
              <a:rPr lang="en-GB" sz="1400" dirty="0" err="1">
                <a:latin typeface="Courier New" panose="02070309020205020404" pitchFamily="49" charset="0"/>
                <a:cs typeface="Courier New" panose="02070309020205020404" pitchFamily="49" charset="0"/>
              </a:rPr>
              <a:t>controlsUseVisibility</a:t>
            </a:r>
            <a:r>
              <a:rPr lang="en-GB" sz="1400" dirty="0">
                <a:latin typeface="Courier New" panose="02070309020205020404" pitchFamily="49" charset="0"/>
                <a:cs typeface="Courier New" panose="02070309020205020404" pitchFamily="49" charset="0"/>
              </a:rPr>
              <a:t>(true);</a:t>
            </a:r>
          </a:p>
          <a:p>
            <a:pPr marL="0" indent="0">
              <a:lnSpc>
                <a:spcPct val="120000"/>
              </a:lnSpc>
              <a:spcBef>
                <a:spcPts val="0"/>
              </a:spcBef>
              <a:buNone/>
            </a:pPr>
            <a:br>
              <a:rPr lang="en-GB" sz="1400" dirty="0">
                <a:latin typeface="Courier New" panose="02070309020205020404" pitchFamily="49" charset="0"/>
                <a:cs typeface="Courier New" panose="02070309020205020404" pitchFamily="49" charset="0"/>
              </a:rPr>
            </a:br>
            <a:r>
              <a:rPr lang="en-GB" sz="1400" dirty="0" err="1">
                <a:latin typeface="Courier New" panose="02070309020205020404" pitchFamily="49" charset="0"/>
                <a:cs typeface="Courier New" panose="02070309020205020404" pitchFamily="49" charset="0"/>
              </a:rPr>
              <a:t>dc.renderAll</a:t>
            </a:r>
            <a:r>
              <a:rPr lang="en-GB" sz="1400" dirty="0">
                <a:latin typeface="Courier New" panose="02070309020205020404" pitchFamily="49" charset="0"/>
                <a:cs typeface="Courier New" panose="02070309020205020404" pitchFamily="49" charset="0"/>
              </a:rPr>
              <a:t>();</a:t>
            </a:r>
          </a:p>
          <a:p>
            <a:endParaRPr lang="en-US" sz="1400" dirty="0"/>
          </a:p>
        </p:txBody>
      </p:sp>
      <p:sp>
        <p:nvSpPr>
          <p:cNvPr id="6" name="Rectangle 5">
            <a:extLst>
              <a:ext uri="{FF2B5EF4-FFF2-40B4-BE49-F238E27FC236}">
                <a16:creationId xmlns:a16="http://schemas.microsoft.com/office/drawing/2014/main" id="{3E03C903-858C-6940-8578-FC7D7A66255C}"/>
              </a:ext>
            </a:extLst>
          </p:cNvPr>
          <p:cNvSpPr/>
          <p:nvPr/>
        </p:nvSpPr>
        <p:spPr>
          <a:xfrm>
            <a:off x="0" y="-12894"/>
            <a:ext cx="2245808" cy="307777"/>
          </a:xfrm>
          <a:prstGeom prst="rect">
            <a:avLst/>
          </a:prstGeom>
        </p:spPr>
        <p:txBody>
          <a:bodyPr wrap="none">
            <a:spAutoFit/>
          </a:bodyPr>
          <a:lstStyle/>
          <a:p>
            <a:r>
              <a:rPr lang="en-US" sz="1400" dirty="0">
                <a:hlinkClick r:id="rId2"/>
              </a:rPr>
              <a:t>https://dc-js.github.io/dc.js/</a:t>
            </a:r>
            <a:r>
              <a:rPr lang="en-US" sz="1400" dirty="0"/>
              <a:t> </a:t>
            </a:r>
          </a:p>
        </p:txBody>
      </p:sp>
    </p:spTree>
    <p:extLst>
      <p:ext uri="{BB962C8B-B14F-4D97-AF65-F5344CB8AC3E}">
        <p14:creationId xmlns:p14="http://schemas.microsoft.com/office/powerpoint/2010/main" val="821268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715F9-C9C9-9C48-846A-82BD24434B3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E064663-4BC5-2647-AAB1-D51F6D0987F9}"/>
              </a:ext>
            </a:extLst>
          </p:cNvPr>
          <p:cNvSpPr>
            <a:spLocks noGrp="1"/>
          </p:cNvSpPr>
          <p:nvPr>
            <p:ph type="body" sz="quarter" idx="3"/>
          </p:nvPr>
        </p:nvSpPr>
        <p:spPr/>
        <p:txBody>
          <a:bodyPr/>
          <a:lstStyle/>
          <a:p>
            <a:endParaRPr lang="en-US"/>
          </a:p>
        </p:txBody>
      </p:sp>
      <p:pic>
        <p:nvPicPr>
          <p:cNvPr id="6" name="Content Placeholder 5">
            <a:extLst>
              <a:ext uri="{FF2B5EF4-FFF2-40B4-BE49-F238E27FC236}">
                <a16:creationId xmlns:a16="http://schemas.microsoft.com/office/drawing/2014/main" id="{0F4AEFA2-8BDC-6B45-B068-BE475639784D}"/>
              </a:ext>
            </a:extLst>
          </p:cNvPr>
          <p:cNvPicPr>
            <a:picLocks noGrp="1" noChangeAspect="1"/>
          </p:cNvPicPr>
          <p:nvPr>
            <p:ph sz="quarter" idx="4"/>
          </p:nvPr>
        </p:nvPicPr>
        <p:blipFill>
          <a:blip r:embed="rId3"/>
          <a:stretch>
            <a:fillRect/>
          </a:stretch>
        </p:blipFill>
        <p:spPr>
          <a:xfrm>
            <a:off x="4631436" y="1104975"/>
            <a:ext cx="3886200" cy="1432700"/>
          </a:xfrm>
          <a:prstGeom prst="rect">
            <a:avLst/>
          </a:prstGeom>
          <a:ln/>
        </p:spPr>
        <p:style>
          <a:lnRef idx="2">
            <a:schemeClr val="accent6">
              <a:shade val="50000"/>
            </a:schemeClr>
          </a:lnRef>
          <a:fillRef idx="1">
            <a:schemeClr val="accent6"/>
          </a:fillRef>
          <a:effectRef idx="0">
            <a:schemeClr val="accent6"/>
          </a:effectRef>
          <a:fontRef idx="minor">
            <a:schemeClr val="lt1"/>
          </a:fontRef>
        </p:style>
      </p:pic>
      <p:pic>
        <p:nvPicPr>
          <p:cNvPr id="7" name="Content Placeholder 6">
            <a:extLst>
              <a:ext uri="{FF2B5EF4-FFF2-40B4-BE49-F238E27FC236}">
                <a16:creationId xmlns:a16="http://schemas.microsoft.com/office/drawing/2014/main" id="{21CE1945-8F74-424F-920E-87C9D8E30C1A}"/>
              </a:ext>
            </a:extLst>
          </p:cNvPr>
          <p:cNvPicPr>
            <a:picLocks noGrp="1" noChangeAspect="1"/>
          </p:cNvPicPr>
          <p:nvPr>
            <p:ph sz="quarter" idx="10"/>
          </p:nvPr>
        </p:nvPicPr>
        <p:blipFill>
          <a:blip r:embed="rId4"/>
          <a:stretch>
            <a:fillRect/>
          </a:stretch>
        </p:blipFill>
        <p:spPr>
          <a:xfrm>
            <a:off x="4631436" y="3045505"/>
            <a:ext cx="3886200" cy="1405837"/>
          </a:xfrm>
          <a:prstGeom prst="rect">
            <a:avLst/>
          </a:prstGeom>
        </p:spPr>
        <p:style>
          <a:lnRef idx="2">
            <a:schemeClr val="accent6">
              <a:shade val="50000"/>
            </a:schemeClr>
          </a:lnRef>
          <a:fillRef idx="1">
            <a:schemeClr val="accent6"/>
          </a:fillRef>
          <a:effectRef idx="0">
            <a:schemeClr val="accent6"/>
          </a:effectRef>
          <a:fontRef idx="minor">
            <a:schemeClr val="lt1"/>
          </a:fontRef>
        </p:style>
      </p:pic>
      <p:sp>
        <p:nvSpPr>
          <p:cNvPr id="8" name="Down Arrow 7">
            <a:extLst>
              <a:ext uri="{FF2B5EF4-FFF2-40B4-BE49-F238E27FC236}">
                <a16:creationId xmlns:a16="http://schemas.microsoft.com/office/drawing/2014/main" id="{3E1607CF-8D54-7D42-96B7-E14D10CDF605}"/>
              </a:ext>
            </a:extLst>
          </p:cNvPr>
          <p:cNvSpPr/>
          <p:nvPr/>
        </p:nvSpPr>
        <p:spPr>
          <a:xfrm rot="20417694">
            <a:off x="5875332" y="1736854"/>
            <a:ext cx="216385" cy="1260665"/>
          </a:xfrm>
          <a:prstGeom prst="downArrow">
            <a:avLst>
              <a:gd name="adj1" fmla="val 44631"/>
              <a:gd name="adj2" fmla="val 106204"/>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endParaRPr>
          </a:p>
        </p:txBody>
      </p:sp>
      <p:sp>
        <p:nvSpPr>
          <p:cNvPr id="11" name="Rectangle 10">
            <a:extLst>
              <a:ext uri="{FF2B5EF4-FFF2-40B4-BE49-F238E27FC236}">
                <a16:creationId xmlns:a16="http://schemas.microsoft.com/office/drawing/2014/main" id="{63CF60A6-88C9-CE42-B226-7519BE09E235}"/>
              </a:ext>
            </a:extLst>
          </p:cNvPr>
          <p:cNvSpPr/>
          <p:nvPr/>
        </p:nvSpPr>
        <p:spPr>
          <a:xfrm>
            <a:off x="2619353" y="4641918"/>
            <a:ext cx="3786421" cy="369332"/>
          </a:xfrm>
          <a:prstGeom prst="rect">
            <a:avLst/>
          </a:prstGeom>
        </p:spPr>
        <p:txBody>
          <a:bodyPr wrap="none">
            <a:spAutoFit/>
          </a:bodyPr>
          <a:lstStyle/>
          <a:p>
            <a:r>
              <a:rPr lang="en-US" dirty="0">
                <a:hlinkClick r:id="rId5"/>
              </a:rPr>
              <a:t>http://localhost:8888/example11.html</a:t>
            </a:r>
            <a:r>
              <a:rPr lang="en-US" dirty="0"/>
              <a:t> </a:t>
            </a:r>
          </a:p>
        </p:txBody>
      </p:sp>
      <p:sp>
        <p:nvSpPr>
          <p:cNvPr id="12" name="TextBox 11">
            <a:extLst>
              <a:ext uri="{FF2B5EF4-FFF2-40B4-BE49-F238E27FC236}">
                <a16:creationId xmlns:a16="http://schemas.microsoft.com/office/drawing/2014/main" id="{3B645C5D-A897-3542-BA33-EACAE7798FE8}"/>
              </a:ext>
            </a:extLst>
          </p:cNvPr>
          <p:cNvSpPr txBox="1"/>
          <p:nvPr/>
        </p:nvSpPr>
        <p:spPr>
          <a:xfrm>
            <a:off x="626364" y="1200586"/>
            <a:ext cx="377113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Clicking on a segment applies filter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Drag selector over bar chart applies filter for </a:t>
            </a:r>
            <a:r>
              <a:rPr lang="en-US"/>
              <a:t>bars selected</a:t>
            </a:r>
            <a:endParaRPr lang="en-US" dirty="0"/>
          </a:p>
        </p:txBody>
      </p:sp>
      <p:pic>
        <p:nvPicPr>
          <p:cNvPr id="13" name="Picture 12">
            <a:extLst>
              <a:ext uri="{FF2B5EF4-FFF2-40B4-BE49-F238E27FC236}">
                <a16:creationId xmlns:a16="http://schemas.microsoft.com/office/drawing/2014/main" id="{4E58C5E2-35D4-754D-9D7C-F92A56F9B70F}"/>
              </a:ext>
            </a:extLst>
          </p:cNvPr>
          <p:cNvPicPr>
            <a:picLocks noChangeAspect="1"/>
          </p:cNvPicPr>
          <p:nvPr/>
        </p:nvPicPr>
        <p:blipFill>
          <a:blip r:embed="rId6"/>
          <a:stretch>
            <a:fillRect/>
          </a:stretch>
        </p:blipFill>
        <p:spPr>
          <a:xfrm>
            <a:off x="759330" y="2584721"/>
            <a:ext cx="1752600" cy="1955800"/>
          </a:xfrm>
          <a:prstGeom prst="rect">
            <a:avLst/>
          </a:prstGeom>
        </p:spPr>
      </p:pic>
    </p:spTree>
    <p:extLst>
      <p:ext uri="{BB962C8B-B14F-4D97-AF65-F5344CB8AC3E}">
        <p14:creationId xmlns:p14="http://schemas.microsoft.com/office/powerpoint/2010/main" val="2916845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9DB8-EE26-C041-8E9C-5A39069F2ED7}"/>
              </a:ext>
            </a:extLst>
          </p:cNvPr>
          <p:cNvSpPr>
            <a:spLocks noGrp="1"/>
          </p:cNvSpPr>
          <p:nvPr>
            <p:ph type="title"/>
          </p:nvPr>
        </p:nvSpPr>
        <p:spPr/>
        <p:txBody>
          <a:bodyPr/>
          <a:lstStyle/>
          <a:p>
            <a:r>
              <a:rPr lang="en-US" dirty="0"/>
              <a:t>HTML Data Adapter for SAS (H54S)</a:t>
            </a:r>
          </a:p>
        </p:txBody>
      </p:sp>
      <p:sp>
        <p:nvSpPr>
          <p:cNvPr id="3" name="Text Placeholder 2">
            <a:extLst>
              <a:ext uri="{FF2B5EF4-FFF2-40B4-BE49-F238E27FC236}">
                <a16:creationId xmlns:a16="http://schemas.microsoft.com/office/drawing/2014/main" id="{DE277C6A-DA86-374E-93CA-95F999D4D7DF}"/>
              </a:ext>
            </a:extLst>
          </p:cNvPr>
          <p:cNvSpPr>
            <a:spLocks noGrp="1"/>
          </p:cNvSpPr>
          <p:nvPr>
            <p:ph type="body" sz="quarter" idx="12"/>
          </p:nvPr>
        </p:nvSpPr>
        <p:spPr/>
        <p:txBody>
          <a:bodyPr/>
          <a:lstStyle/>
          <a:p>
            <a:r>
              <a:rPr lang="en-US" dirty="0"/>
              <a:t>From </a:t>
            </a:r>
            <a:r>
              <a:rPr lang="en-US" dirty="0" err="1"/>
              <a:t>Boemska</a:t>
            </a:r>
            <a:endParaRPr lang="en-US" dirty="0"/>
          </a:p>
        </p:txBody>
      </p:sp>
      <p:sp>
        <p:nvSpPr>
          <p:cNvPr id="4" name="Content Placeholder 3">
            <a:extLst>
              <a:ext uri="{FF2B5EF4-FFF2-40B4-BE49-F238E27FC236}">
                <a16:creationId xmlns:a16="http://schemas.microsoft.com/office/drawing/2014/main" id="{EF34BDC4-8F7A-A94B-82D7-46424BA2846E}"/>
              </a:ext>
            </a:extLst>
          </p:cNvPr>
          <p:cNvSpPr>
            <a:spLocks noGrp="1"/>
          </p:cNvSpPr>
          <p:nvPr>
            <p:ph sz="quarter" idx="11"/>
          </p:nvPr>
        </p:nvSpPr>
        <p:spPr/>
        <p:txBody>
          <a:bodyPr/>
          <a:lstStyle/>
          <a:p>
            <a:r>
              <a:rPr lang="en-GB" dirty="0"/>
              <a:t>H54S is a library that facilitates and manages seamless bi-directional communication between a HTML5 (JavaScript) based Web Application and back-end data services written in SAS and deployed on the SAS Enterprise BI platform. It lets Web Programmers and SAS Developers collaborate easily to build general purpose Web Applications with unprecedented speed and agility.</a:t>
            </a:r>
            <a:endParaRPr lang="en-US" dirty="0"/>
          </a:p>
        </p:txBody>
      </p:sp>
      <p:sp>
        <p:nvSpPr>
          <p:cNvPr id="5" name="Rectangle 4">
            <a:extLst>
              <a:ext uri="{FF2B5EF4-FFF2-40B4-BE49-F238E27FC236}">
                <a16:creationId xmlns:a16="http://schemas.microsoft.com/office/drawing/2014/main" id="{C68967CA-1A12-124F-8E23-983619D7FF93}"/>
              </a:ext>
            </a:extLst>
          </p:cNvPr>
          <p:cNvSpPr/>
          <p:nvPr/>
        </p:nvSpPr>
        <p:spPr>
          <a:xfrm>
            <a:off x="2855472" y="4582144"/>
            <a:ext cx="3433056" cy="369332"/>
          </a:xfrm>
          <a:prstGeom prst="rect">
            <a:avLst/>
          </a:prstGeom>
        </p:spPr>
        <p:txBody>
          <a:bodyPr wrap="none">
            <a:spAutoFit/>
          </a:bodyPr>
          <a:lstStyle/>
          <a:p>
            <a:r>
              <a:rPr lang="en-US" dirty="0">
                <a:hlinkClick r:id="rId3"/>
              </a:rPr>
              <a:t>https://github.com/Boemska/h54s</a:t>
            </a:r>
            <a:r>
              <a:rPr lang="en-US" dirty="0"/>
              <a:t> </a:t>
            </a:r>
          </a:p>
        </p:txBody>
      </p:sp>
      <p:sp>
        <p:nvSpPr>
          <p:cNvPr id="6" name="Rectangle 5">
            <a:extLst>
              <a:ext uri="{FF2B5EF4-FFF2-40B4-BE49-F238E27FC236}">
                <a16:creationId xmlns:a16="http://schemas.microsoft.com/office/drawing/2014/main" id="{EAD19E07-2B9B-4E47-B851-FB0712CA8503}"/>
              </a:ext>
            </a:extLst>
          </p:cNvPr>
          <p:cNvSpPr/>
          <p:nvPr/>
        </p:nvSpPr>
        <p:spPr>
          <a:xfrm>
            <a:off x="3072102" y="4212812"/>
            <a:ext cx="2999796" cy="369332"/>
          </a:xfrm>
          <a:prstGeom prst="rect">
            <a:avLst/>
          </a:prstGeom>
        </p:spPr>
        <p:txBody>
          <a:bodyPr wrap="none">
            <a:spAutoFit/>
          </a:bodyPr>
          <a:lstStyle/>
          <a:p>
            <a:r>
              <a:rPr lang="en-US" dirty="0">
                <a:hlinkClick r:id="rId4"/>
              </a:rPr>
              <a:t>https://boemskats.com/h54s/</a:t>
            </a:r>
            <a:r>
              <a:rPr lang="en-US" dirty="0"/>
              <a:t> </a:t>
            </a:r>
          </a:p>
        </p:txBody>
      </p:sp>
    </p:spTree>
    <p:extLst>
      <p:ext uri="{BB962C8B-B14F-4D97-AF65-F5344CB8AC3E}">
        <p14:creationId xmlns:p14="http://schemas.microsoft.com/office/powerpoint/2010/main" val="426532367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7F48C-789D-1244-A228-829C09742489}"/>
              </a:ext>
            </a:extLst>
          </p:cNvPr>
          <p:cNvSpPr>
            <a:spLocks noGrp="1"/>
          </p:cNvSpPr>
          <p:nvPr>
            <p:ph type="title"/>
          </p:nvPr>
        </p:nvSpPr>
        <p:spPr/>
        <p:txBody>
          <a:bodyPr/>
          <a:lstStyle/>
          <a:p>
            <a:r>
              <a:rPr lang="en-US" dirty="0"/>
              <a:t>Building Web Applications</a:t>
            </a:r>
          </a:p>
        </p:txBody>
      </p:sp>
      <p:sp>
        <p:nvSpPr>
          <p:cNvPr id="3" name="Text Placeholder 2">
            <a:extLst>
              <a:ext uri="{FF2B5EF4-FFF2-40B4-BE49-F238E27FC236}">
                <a16:creationId xmlns:a16="http://schemas.microsoft.com/office/drawing/2014/main" id="{CDE855CA-38EB-C64A-B1F7-83C30DD79C9B}"/>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DD54725E-290D-C84A-97C2-123554CB2430}"/>
              </a:ext>
            </a:extLst>
          </p:cNvPr>
          <p:cNvSpPr>
            <a:spLocks noGrp="1"/>
          </p:cNvSpPr>
          <p:nvPr>
            <p:ph sz="quarter" idx="11"/>
          </p:nvPr>
        </p:nvSpPr>
        <p:spPr/>
        <p:txBody>
          <a:bodyPr/>
          <a:lstStyle/>
          <a:p>
            <a:r>
              <a:rPr lang="en-US" dirty="0"/>
              <a:t>Use</a:t>
            </a:r>
            <a:r>
              <a:rPr lang="en-US" baseline="0" dirty="0"/>
              <a:t> a CSS Framework like Bootstrap 4</a:t>
            </a:r>
          </a:p>
          <a:p>
            <a:r>
              <a:rPr lang="en-US" dirty="0"/>
              <a:t>Consider more advanced frameworks like React</a:t>
            </a:r>
          </a:p>
          <a:p>
            <a:r>
              <a:rPr lang="en-US" baseline="0" dirty="0"/>
              <a:t>Consider</a:t>
            </a:r>
            <a:r>
              <a:rPr lang="en-US" dirty="0"/>
              <a:t> using GitHub</a:t>
            </a:r>
            <a:endParaRPr lang="en-US" baseline="0" dirty="0"/>
          </a:p>
          <a:p>
            <a:r>
              <a:rPr lang="en-US" baseline="0" dirty="0"/>
              <a:t>Buy my book from SAS Publishing</a:t>
            </a:r>
          </a:p>
        </p:txBody>
      </p:sp>
    </p:spTree>
    <p:extLst>
      <p:ext uri="{BB962C8B-B14F-4D97-AF65-F5344CB8AC3E}">
        <p14:creationId xmlns:p14="http://schemas.microsoft.com/office/powerpoint/2010/main" val="8691886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5152-EA13-5144-9CF2-D5A50C22EA43}"/>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3AA950F6-49D3-5B46-8EEA-39998B8C5DBA}"/>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DB0A26E1-0635-E84D-8E27-9904A74F2D19}"/>
              </a:ext>
            </a:extLst>
          </p:cNvPr>
          <p:cNvSpPr>
            <a:spLocks noGrp="1"/>
          </p:cNvSpPr>
          <p:nvPr>
            <p:ph sz="quarter" idx="11"/>
          </p:nvPr>
        </p:nvSpPr>
        <p:spPr/>
        <p:txBody>
          <a:bodyPr>
            <a:normAutofit fontScale="92500"/>
          </a:bodyPr>
          <a:lstStyle/>
          <a:p>
            <a:r>
              <a:rPr lang="en-US" dirty="0"/>
              <a:t>jQuery … </a:t>
            </a:r>
            <a:r>
              <a:rPr lang="en-US" sz="1900" u="sng" dirty="0">
                <a:hlinkClick r:id="rId3"/>
              </a:rPr>
              <a:t>https://jquery.com/</a:t>
            </a:r>
            <a:r>
              <a:rPr lang="en-US" sz="1900" dirty="0"/>
              <a:t> </a:t>
            </a:r>
            <a:endParaRPr lang="en-GB" dirty="0"/>
          </a:p>
          <a:p>
            <a:r>
              <a:rPr lang="en-US" dirty="0" err="1"/>
              <a:t>dataTables</a:t>
            </a:r>
            <a:r>
              <a:rPr lang="en-US" dirty="0"/>
              <a:t> … </a:t>
            </a:r>
            <a:r>
              <a:rPr lang="en-US" sz="1900" u="sng" dirty="0">
                <a:hlinkClick r:id="rId4"/>
              </a:rPr>
              <a:t>https://datatables.net</a:t>
            </a:r>
            <a:endParaRPr lang="en-GB" dirty="0"/>
          </a:p>
          <a:p>
            <a:pPr lvl="0"/>
            <a:r>
              <a:rPr lang="en-US" dirty="0"/>
              <a:t>Pivot tables … </a:t>
            </a:r>
            <a:r>
              <a:rPr lang="en-US" sz="1900" u="sng" dirty="0">
                <a:hlinkClick r:id="rId5"/>
              </a:rPr>
              <a:t>https://pivottable.js.org/examples/</a:t>
            </a:r>
            <a:r>
              <a:rPr lang="en-US" sz="1900" dirty="0"/>
              <a:t> </a:t>
            </a:r>
            <a:endParaRPr lang="en-GB" dirty="0"/>
          </a:p>
          <a:p>
            <a:pPr lvl="0"/>
            <a:r>
              <a:rPr lang="en-US" dirty="0" err="1"/>
              <a:t>Dygraphs</a:t>
            </a:r>
            <a:r>
              <a:rPr lang="en-US" dirty="0"/>
              <a:t> … </a:t>
            </a:r>
            <a:r>
              <a:rPr lang="en-US" sz="1900" u="sng" dirty="0">
                <a:hlinkClick r:id="rId6"/>
              </a:rPr>
              <a:t>http://dygraphs.com</a:t>
            </a:r>
            <a:endParaRPr lang="en-GB" sz="1900" dirty="0"/>
          </a:p>
          <a:p>
            <a:pPr lvl="0"/>
            <a:r>
              <a:rPr lang="en-US" dirty="0"/>
              <a:t>h54s … </a:t>
            </a:r>
            <a:r>
              <a:rPr lang="en-US" sz="1900" u="sng" dirty="0">
                <a:hlinkClick r:id="rId7"/>
              </a:rPr>
              <a:t>https://boemskats.com/h54s/</a:t>
            </a:r>
            <a:r>
              <a:rPr lang="en-US" sz="1900" dirty="0"/>
              <a:t> &amp; </a:t>
            </a:r>
            <a:r>
              <a:rPr lang="en-US" sz="1900" u="sng" dirty="0">
                <a:hlinkClick r:id="rId8"/>
              </a:rPr>
              <a:t>https://github.com/Boemska/h54s</a:t>
            </a:r>
            <a:r>
              <a:rPr lang="en-US" sz="1900" dirty="0"/>
              <a:t> </a:t>
            </a:r>
            <a:endParaRPr lang="en-GB" dirty="0"/>
          </a:p>
          <a:p>
            <a:pPr lvl="0"/>
            <a:r>
              <a:rPr lang="en-US" dirty="0" err="1"/>
              <a:t>muze</a:t>
            </a:r>
            <a:r>
              <a:rPr lang="en-US" dirty="0"/>
              <a:t> ... </a:t>
            </a:r>
            <a:r>
              <a:rPr lang="en-US" sz="1900" u="sng" dirty="0">
                <a:hlinkClick r:id="rId9"/>
              </a:rPr>
              <a:t>https://github.com/chartshq/muze</a:t>
            </a:r>
            <a:r>
              <a:rPr lang="en-US" sz="1900" dirty="0"/>
              <a:t> &amp; </a:t>
            </a:r>
            <a:r>
              <a:rPr lang="en-US" sz="1900" u="sng" dirty="0">
                <a:hlinkClick r:id="rId10"/>
              </a:rPr>
              <a:t>https://www.charts.com/muze</a:t>
            </a:r>
            <a:r>
              <a:rPr lang="en-US" sz="1900" dirty="0"/>
              <a:t> </a:t>
            </a:r>
            <a:endParaRPr lang="en-GB" sz="1900" dirty="0"/>
          </a:p>
          <a:p>
            <a:pPr lvl="0"/>
            <a:r>
              <a:rPr lang="en-US" dirty="0"/>
              <a:t>DC … </a:t>
            </a:r>
            <a:r>
              <a:rPr lang="en-US" sz="1900" u="sng" dirty="0">
                <a:hlinkClick r:id="rId11"/>
              </a:rPr>
              <a:t>https://dc-js.github.io/dc.js/</a:t>
            </a:r>
            <a:r>
              <a:rPr lang="en-US" sz="1900" dirty="0"/>
              <a:t> </a:t>
            </a:r>
            <a:endParaRPr lang="en-GB" dirty="0"/>
          </a:p>
          <a:p>
            <a:r>
              <a:rPr lang="en-GB" dirty="0" err="1"/>
              <a:t>Crossfilters</a:t>
            </a:r>
            <a:r>
              <a:rPr lang="en-GB" dirty="0"/>
              <a:t> … </a:t>
            </a:r>
            <a:r>
              <a:rPr lang="en-GB" sz="1700" u="sng" dirty="0">
                <a:hlinkClick r:id="rId12"/>
              </a:rPr>
              <a:t>http://dc-js.github.io/dc.</a:t>
            </a:r>
            <a:r>
              <a:rPr lang="en-GB" sz="1700" u="sng">
                <a:hlinkClick r:id="rId12"/>
              </a:rPr>
              <a:t>js/</a:t>
            </a:r>
            <a:r>
              <a:rPr lang="en-GB" sz="1700"/>
              <a:t>  &amp; </a:t>
            </a:r>
            <a:r>
              <a:rPr lang="en-GB" sz="1700" u="sng" dirty="0">
                <a:hlinkClick r:id="rId13"/>
              </a:rPr>
              <a:t>http://square.github.io/crossfilter/</a:t>
            </a:r>
            <a:r>
              <a:rPr lang="en-GB" sz="1700" dirty="0"/>
              <a:t> </a:t>
            </a:r>
            <a:endParaRPr lang="en-US" dirty="0"/>
          </a:p>
        </p:txBody>
      </p:sp>
    </p:spTree>
    <p:extLst>
      <p:ext uri="{BB962C8B-B14F-4D97-AF65-F5344CB8AC3E}">
        <p14:creationId xmlns:p14="http://schemas.microsoft.com/office/powerpoint/2010/main" val="24653096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369046"/>
            <a:ext cx="9144000" cy="584775"/>
          </a:xfrm>
        </p:spPr>
        <p:txBody>
          <a:bodyPr/>
          <a:lstStyle/>
          <a:p>
            <a:r>
              <a:rPr lang="en-US" dirty="0"/>
              <a:t>Thank you!</a:t>
            </a:r>
          </a:p>
        </p:txBody>
      </p:sp>
      <p:sp>
        <p:nvSpPr>
          <p:cNvPr id="5" name="Text Placeholder 4"/>
          <p:cNvSpPr>
            <a:spLocks noGrp="1"/>
          </p:cNvSpPr>
          <p:nvPr>
            <p:ph type="body" sz="quarter" idx="10"/>
          </p:nvPr>
        </p:nvSpPr>
        <p:spPr>
          <a:xfrm>
            <a:off x="0" y="2019201"/>
            <a:ext cx="9144000" cy="1764842"/>
          </a:xfrm>
        </p:spPr>
        <p:txBody>
          <a:bodyPr/>
          <a:lstStyle/>
          <a:p>
            <a:r>
              <a:rPr lang="en-US" dirty="0"/>
              <a:t>Contact Information</a:t>
            </a:r>
            <a:br>
              <a:rPr lang="en-US" dirty="0"/>
            </a:br>
            <a:r>
              <a:rPr lang="en-US" dirty="0" err="1"/>
              <a:t>phil@woodstreet.org.uk</a:t>
            </a:r>
            <a:endParaRPr lang="en-US" dirty="0"/>
          </a:p>
          <a:p>
            <a:endParaRPr lang="en-US" dirty="0"/>
          </a:p>
          <a:p>
            <a:r>
              <a:rPr lang="en-US" sz="3200" dirty="0">
                <a:latin typeface="+mj-lt"/>
                <a:ea typeface="+mj-ea"/>
                <a:cs typeface="+mj-cs"/>
              </a:rPr>
              <a:t>Reminder:</a:t>
            </a:r>
            <a:br>
              <a:rPr lang="en-US" dirty="0"/>
            </a:br>
            <a:r>
              <a:rPr lang="en-US" dirty="0"/>
              <a:t>Complete your session survey in the conference mobile app. </a:t>
            </a:r>
          </a:p>
        </p:txBody>
      </p:sp>
    </p:spTree>
    <p:extLst>
      <p:ext uri="{BB962C8B-B14F-4D97-AF65-F5344CB8AC3E}">
        <p14:creationId xmlns:p14="http://schemas.microsoft.com/office/powerpoint/2010/main" val="8019219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161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web browser as a User Interface</a:t>
            </a:r>
          </a:p>
        </p:txBody>
      </p:sp>
      <p:sp>
        <p:nvSpPr>
          <p:cNvPr id="4" name="Text Placeholder 3"/>
          <p:cNvSpPr>
            <a:spLocks noGrp="1"/>
          </p:cNvSpPr>
          <p:nvPr>
            <p:ph type="body" sz="quarter" idx="12"/>
          </p:nvPr>
        </p:nvSpPr>
        <p:spPr/>
        <p:txBody>
          <a:bodyPr/>
          <a:lstStyle/>
          <a:p>
            <a:r>
              <a:rPr lang="en-US" dirty="0"/>
              <a:t>Enables building almost anything</a:t>
            </a:r>
          </a:p>
        </p:txBody>
      </p:sp>
      <p:sp>
        <p:nvSpPr>
          <p:cNvPr id="3" name="Content Placeholder 2"/>
          <p:cNvSpPr>
            <a:spLocks noGrp="1"/>
          </p:cNvSpPr>
          <p:nvPr>
            <p:ph sz="quarter" idx="11"/>
          </p:nvPr>
        </p:nvSpPr>
        <p:spPr/>
        <p:txBody>
          <a:bodyPr/>
          <a:lstStyle/>
          <a:p>
            <a:r>
              <a:rPr lang="en-US" dirty="0"/>
              <a:t>HTML defines the content of page</a:t>
            </a:r>
          </a:p>
          <a:p>
            <a:pPr lvl="1"/>
            <a:r>
              <a:rPr lang="en-US" dirty="0"/>
              <a:t>Wide range of tags available</a:t>
            </a:r>
            <a:br>
              <a:rPr lang="en-US" dirty="0"/>
            </a:br>
            <a:r>
              <a:rPr lang="en-US" dirty="0"/>
              <a:t>table, form, </a:t>
            </a:r>
            <a:r>
              <a:rPr lang="en-US" dirty="0" err="1"/>
              <a:t>iFrame</a:t>
            </a:r>
            <a:r>
              <a:rPr lang="en-US" dirty="0"/>
              <a:t>, h1…h9, div, span, canvas, lists, etc.</a:t>
            </a:r>
          </a:p>
          <a:p>
            <a:r>
              <a:rPr lang="en-US" dirty="0"/>
              <a:t>CSS describes the style of HTML</a:t>
            </a:r>
          </a:p>
          <a:p>
            <a:pPr lvl="1"/>
            <a:r>
              <a:rPr lang="en-US" dirty="0"/>
              <a:t>Color, font-size, borders, icons, tables, links, etc.</a:t>
            </a:r>
          </a:p>
          <a:p>
            <a:r>
              <a:rPr lang="en-US" dirty="0"/>
              <a:t>JavaScript makes things happen</a:t>
            </a:r>
          </a:p>
          <a:p>
            <a:pPr lvl="1"/>
            <a:r>
              <a:rPr lang="en-US" dirty="0"/>
              <a:t>Gets data, animates, inserts/changes HTML/CSS, generate browser specific content, validate input, populate fields, implement advanced UI components, etc.</a:t>
            </a:r>
          </a:p>
          <a:p>
            <a:pPr marL="182880" lvl="1" indent="0">
              <a:buNone/>
            </a:pPr>
            <a:endParaRPr lang="en-US" dirty="0"/>
          </a:p>
        </p:txBody>
      </p:sp>
    </p:spTree>
    <p:extLst>
      <p:ext uri="{BB962C8B-B14F-4D97-AF65-F5344CB8AC3E}">
        <p14:creationId xmlns:p14="http://schemas.microsoft.com/office/powerpoint/2010/main" val="16218913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6DF0-6AE0-EB4C-8F15-B253433DD0C6}"/>
              </a:ext>
            </a:extLst>
          </p:cNvPr>
          <p:cNvSpPr>
            <a:spLocks noGrp="1"/>
          </p:cNvSpPr>
          <p:nvPr>
            <p:ph type="title"/>
          </p:nvPr>
        </p:nvSpPr>
        <p:spPr/>
        <p:txBody>
          <a:bodyPr/>
          <a:lstStyle/>
          <a:p>
            <a:r>
              <a:rPr lang="en-US" dirty="0"/>
              <a:t>Advantages</a:t>
            </a:r>
            <a:r>
              <a:rPr lang="en-US" baseline="0" dirty="0"/>
              <a:t> of libraries</a:t>
            </a:r>
            <a:endParaRPr lang="en-US" dirty="0"/>
          </a:p>
        </p:txBody>
      </p:sp>
      <p:sp>
        <p:nvSpPr>
          <p:cNvPr id="3" name="Text Placeholder 2">
            <a:extLst>
              <a:ext uri="{FF2B5EF4-FFF2-40B4-BE49-F238E27FC236}">
                <a16:creationId xmlns:a16="http://schemas.microsoft.com/office/drawing/2014/main" id="{8EB1CDAC-7045-C048-8E51-D17340C4530B}"/>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4BEEAB79-7046-1044-AC89-457FE8F66039}"/>
              </a:ext>
            </a:extLst>
          </p:cNvPr>
          <p:cNvSpPr>
            <a:spLocks noGrp="1"/>
          </p:cNvSpPr>
          <p:nvPr>
            <p:ph sz="quarter" idx="11"/>
          </p:nvPr>
        </p:nvSpPr>
        <p:spPr>
          <a:xfrm>
            <a:off x="626364" y="1016459"/>
            <a:ext cx="6728941" cy="3642853"/>
          </a:xfrm>
        </p:spPr>
        <p:txBody>
          <a:bodyPr>
            <a:normAutofit/>
          </a:bodyPr>
          <a:lstStyle/>
          <a:p>
            <a:r>
              <a:rPr lang="en-US" dirty="0"/>
              <a:t>“Stand on the shoulders of Giants”</a:t>
            </a:r>
          </a:p>
          <a:p>
            <a:pPr lvl="1"/>
            <a:r>
              <a:rPr lang="en-US" dirty="0"/>
              <a:t>Why code everything from scratch?</a:t>
            </a:r>
          </a:p>
          <a:p>
            <a:pPr lvl="1"/>
            <a:r>
              <a:rPr lang="en-US" dirty="0"/>
              <a:t>Collections of code are out there</a:t>
            </a:r>
          </a:p>
          <a:p>
            <a:r>
              <a:rPr lang="en-US" dirty="0"/>
              <a:t>CSS libraries</a:t>
            </a:r>
          </a:p>
          <a:p>
            <a:pPr lvl="1"/>
            <a:r>
              <a:rPr lang="en-US" dirty="0"/>
              <a:t>like Bootstrap 4 &amp; </a:t>
            </a:r>
            <a:r>
              <a:rPr lang="en-US" dirty="0" err="1"/>
              <a:t>FontAwesome</a:t>
            </a:r>
            <a:endParaRPr lang="en-US" dirty="0"/>
          </a:p>
          <a:p>
            <a:r>
              <a:rPr lang="en-US" dirty="0"/>
              <a:t>JavaScript libraries</a:t>
            </a:r>
          </a:p>
          <a:p>
            <a:pPr lvl="1"/>
            <a:r>
              <a:rPr lang="en-US" dirty="0"/>
              <a:t>Some providing a whole framework, some just a few features</a:t>
            </a:r>
          </a:p>
        </p:txBody>
      </p:sp>
      <p:pic>
        <p:nvPicPr>
          <p:cNvPr id="5" name="Picture 4">
            <a:extLst>
              <a:ext uri="{FF2B5EF4-FFF2-40B4-BE49-F238E27FC236}">
                <a16:creationId xmlns:a16="http://schemas.microsoft.com/office/drawing/2014/main" id="{380616BE-7598-F64C-A081-C71328C077A7}"/>
              </a:ext>
            </a:extLst>
          </p:cNvPr>
          <p:cNvPicPr>
            <a:picLocks noChangeAspect="1"/>
          </p:cNvPicPr>
          <p:nvPr/>
        </p:nvPicPr>
        <p:blipFill>
          <a:blip r:embed="rId3"/>
          <a:stretch>
            <a:fillRect/>
          </a:stretch>
        </p:blipFill>
        <p:spPr>
          <a:xfrm>
            <a:off x="7473635" y="548640"/>
            <a:ext cx="1568250" cy="4046220"/>
          </a:xfrm>
          <a:prstGeom prst="rect">
            <a:avLst/>
          </a:prstGeom>
        </p:spPr>
      </p:pic>
    </p:spTree>
    <p:extLst>
      <p:ext uri="{BB962C8B-B14F-4D97-AF65-F5344CB8AC3E}">
        <p14:creationId xmlns:p14="http://schemas.microsoft.com/office/powerpoint/2010/main" val="41304596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E2E7-A61E-F348-B78D-F052BE3E5850}"/>
              </a:ext>
            </a:extLst>
          </p:cNvPr>
          <p:cNvSpPr>
            <a:spLocks noGrp="1"/>
          </p:cNvSpPr>
          <p:nvPr>
            <p:ph type="title"/>
          </p:nvPr>
        </p:nvSpPr>
        <p:spPr/>
        <p:txBody>
          <a:bodyPr/>
          <a:lstStyle/>
          <a:p>
            <a:r>
              <a:rPr lang="en-US" dirty="0"/>
              <a:t>Some JavaScript libraries</a:t>
            </a:r>
          </a:p>
        </p:txBody>
      </p:sp>
      <p:sp>
        <p:nvSpPr>
          <p:cNvPr id="3" name="Text Placeholder 2">
            <a:extLst>
              <a:ext uri="{FF2B5EF4-FFF2-40B4-BE49-F238E27FC236}">
                <a16:creationId xmlns:a16="http://schemas.microsoft.com/office/drawing/2014/main" id="{88EA435C-E5A1-8046-A942-1F6637226912}"/>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90194D29-A120-7F41-BA07-144220CA2480}"/>
              </a:ext>
            </a:extLst>
          </p:cNvPr>
          <p:cNvSpPr>
            <a:spLocks noGrp="1"/>
          </p:cNvSpPr>
          <p:nvPr>
            <p:ph sz="quarter" idx="11"/>
          </p:nvPr>
        </p:nvSpPr>
        <p:spPr/>
        <p:txBody>
          <a:bodyPr/>
          <a:lstStyle/>
          <a:p>
            <a:r>
              <a:rPr lang="en-US" dirty="0"/>
              <a:t>UI Frameworks – Angular, React, </a:t>
            </a:r>
            <a:r>
              <a:rPr lang="en-US" dirty="0" err="1"/>
              <a:t>backbone.js</a:t>
            </a:r>
            <a:endParaRPr lang="en-US" dirty="0"/>
          </a:p>
          <a:p>
            <a:r>
              <a:rPr lang="en-US" dirty="0"/>
              <a:t>Utility libraries – jQuery, underscore, moment, </a:t>
            </a:r>
            <a:r>
              <a:rPr lang="en-US" dirty="0" err="1"/>
              <a:t>MathJS</a:t>
            </a:r>
            <a:r>
              <a:rPr lang="en-US" dirty="0"/>
              <a:t>, h54s</a:t>
            </a:r>
          </a:p>
          <a:p>
            <a:r>
              <a:rPr lang="en-US" dirty="0"/>
              <a:t>Graph libraries – D3, </a:t>
            </a:r>
            <a:r>
              <a:rPr lang="en-US" dirty="0" err="1"/>
              <a:t>dyGraphs</a:t>
            </a:r>
            <a:r>
              <a:rPr lang="en-US" dirty="0"/>
              <a:t>, </a:t>
            </a:r>
            <a:r>
              <a:rPr lang="en-US" dirty="0" err="1"/>
              <a:t>DC.js</a:t>
            </a:r>
            <a:r>
              <a:rPr lang="en-US" dirty="0"/>
              <a:t>, </a:t>
            </a:r>
            <a:r>
              <a:rPr lang="en-US" dirty="0" err="1"/>
              <a:t>CrossFilter</a:t>
            </a:r>
            <a:r>
              <a:rPr lang="en-US" dirty="0"/>
              <a:t>, </a:t>
            </a:r>
            <a:r>
              <a:rPr lang="en-US" dirty="0" err="1"/>
              <a:t>Muze.js</a:t>
            </a:r>
            <a:r>
              <a:rPr lang="en-US" dirty="0"/>
              <a:t>, </a:t>
            </a:r>
            <a:r>
              <a:rPr lang="en-US" dirty="0" err="1"/>
              <a:t>ChartJS</a:t>
            </a:r>
            <a:endParaRPr lang="en-US" dirty="0"/>
          </a:p>
          <a:p>
            <a:r>
              <a:rPr lang="en-US" dirty="0"/>
              <a:t>Table libraries – </a:t>
            </a:r>
            <a:r>
              <a:rPr lang="en-US" dirty="0" err="1"/>
              <a:t>handsonTable</a:t>
            </a:r>
            <a:r>
              <a:rPr lang="en-US" dirty="0"/>
              <a:t>, </a:t>
            </a:r>
            <a:r>
              <a:rPr lang="en-US" dirty="0" err="1"/>
              <a:t>dataTables</a:t>
            </a:r>
            <a:r>
              <a:rPr lang="en-US" dirty="0"/>
              <a:t>, </a:t>
            </a:r>
            <a:r>
              <a:rPr lang="en-US" dirty="0" err="1"/>
              <a:t>pivotTable</a:t>
            </a:r>
            <a:endParaRPr lang="en-US" dirty="0"/>
          </a:p>
        </p:txBody>
      </p:sp>
      <p:sp>
        <p:nvSpPr>
          <p:cNvPr id="5" name="TextBox 4">
            <a:extLst>
              <a:ext uri="{FF2B5EF4-FFF2-40B4-BE49-F238E27FC236}">
                <a16:creationId xmlns:a16="http://schemas.microsoft.com/office/drawing/2014/main" id="{199EBDC5-0602-C947-9D44-82479BB73578}"/>
              </a:ext>
            </a:extLst>
          </p:cNvPr>
          <p:cNvSpPr txBox="1"/>
          <p:nvPr/>
        </p:nvSpPr>
        <p:spPr>
          <a:xfrm>
            <a:off x="2598821" y="4659312"/>
            <a:ext cx="3336554" cy="369332"/>
          </a:xfrm>
          <a:prstGeom prst="rect">
            <a:avLst/>
          </a:prstGeom>
          <a:noFill/>
        </p:spPr>
        <p:txBody>
          <a:bodyPr wrap="none" rtlCol="0">
            <a:spAutoFit/>
          </a:bodyPr>
          <a:lstStyle/>
          <a:p>
            <a:r>
              <a:rPr lang="en-US" i="1" dirty="0"/>
              <a:t>Framework = Application Skeleton</a:t>
            </a:r>
          </a:p>
        </p:txBody>
      </p:sp>
      <p:pic>
        <p:nvPicPr>
          <p:cNvPr id="7" name="Picture 6">
            <a:extLst>
              <a:ext uri="{FF2B5EF4-FFF2-40B4-BE49-F238E27FC236}">
                <a16:creationId xmlns:a16="http://schemas.microsoft.com/office/drawing/2014/main" id="{2D21341C-A95C-7847-9956-13B99CDCB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4362" y="3552073"/>
            <a:ext cx="2218525" cy="1149935"/>
          </a:xfrm>
          <a:prstGeom prst="rect">
            <a:avLst/>
          </a:prstGeom>
        </p:spPr>
      </p:pic>
      <p:pic>
        <p:nvPicPr>
          <p:cNvPr id="8" name="Picture 7">
            <a:extLst>
              <a:ext uri="{FF2B5EF4-FFF2-40B4-BE49-F238E27FC236}">
                <a16:creationId xmlns:a16="http://schemas.microsoft.com/office/drawing/2014/main" id="{2E0B93EE-D0A6-DC47-8B75-0D453534980F}"/>
              </a:ext>
            </a:extLst>
          </p:cNvPr>
          <p:cNvPicPr>
            <a:picLocks noChangeAspect="1"/>
          </p:cNvPicPr>
          <p:nvPr/>
        </p:nvPicPr>
        <p:blipFill>
          <a:blip r:embed="rId4"/>
          <a:stretch>
            <a:fillRect/>
          </a:stretch>
        </p:blipFill>
        <p:spPr>
          <a:xfrm>
            <a:off x="371113" y="3949240"/>
            <a:ext cx="1193800" cy="355600"/>
          </a:xfrm>
          <a:prstGeom prst="rect">
            <a:avLst/>
          </a:prstGeom>
        </p:spPr>
      </p:pic>
      <p:pic>
        <p:nvPicPr>
          <p:cNvPr id="9" name="Picture 8">
            <a:extLst>
              <a:ext uri="{FF2B5EF4-FFF2-40B4-BE49-F238E27FC236}">
                <a16:creationId xmlns:a16="http://schemas.microsoft.com/office/drawing/2014/main" id="{EF392F90-F8AE-634D-B468-755C1D9B623D}"/>
              </a:ext>
            </a:extLst>
          </p:cNvPr>
          <p:cNvPicPr>
            <a:picLocks noChangeAspect="1"/>
          </p:cNvPicPr>
          <p:nvPr/>
        </p:nvPicPr>
        <p:blipFill>
          <a:blip r:embed="rId5"/>
          <a:stretch>
            <a:fillRect/>
          </a:stretch>
        </p:blipFill>
        <p:spPr>
          <a:xfrm>
            <a:off x="1820164" y="3922712"/>
            <a:ext cx="4686300" cy="736600"/>
          </a:xfrm>
          <a:prstGeom prst="rect">
            <a:avLst/>
          </a:prstGeom>
        </p:spPr>
      </p:pic>
    </p:spTree>
    <p:extLst>
      <p:ext uri="{BB962C8B-B14F-4D97-AF65-F5344CB8AC3E}">
        <p14:creationId xmlns:p14="http://schemas.microsoft.com/office/powerpoint/2010/main" val="32838916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26C1-FEC8-6144-8B69-D063022F202D}"/>
              </a:ext>
            </a:extLst>
          </p:cNvPr>
          <p:cNvSpPr>
            <a:spLocks noGrp="1"/>
          </p:cNvSpPr>
          <p:nvPr>
            <p:ph type="title"/>
          </p:nvPr>
        </p:nvSpPr>
        <p:spPr/>
        <p:txBody>
          <a:bodyPr/>
          <a:lstStyle/>
          <a:p>
            <a:r>
              <a:rPr lang="en-US" dirty="0"/>
              <a:t>Considerations before you do web development</a:t>
            </a:r>
          </a:p>
        </p:txBody>
      </p:sp>
      <p:sp>
        <p:nvSpPr>
          <p:cNvPr id="3" name="Text Placeholder 2">
            <a:extLst>
              <a:ext uri="{FF2B5EF4-FFF2-40B4-BE49-F238E27FC236}">
                <a16:creationId xmlns:a16="http://schemas.microsoft.com/office/drawing/2014/main" id="{ED3E58AC-55B9-9D42-865D-E6B2C9C553DF}"/>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2366C7AA-2DFB-0B49-832F-B0D21238A870}"/>
              </a:ext>
            </a:extLst>
          </p:cNvPr>
          <p:cNvSpPr>
            <a:spLocks noGrp="1"/>
          </p:cNvSpPr>
          <p:nvPr>
            <p:ph sz="quarter" idx="11"/>
          </p:nvPr>
        </p:nvSpPr>
        <p:spPr/>
        <p:txBody>
          <a:bodyPr/>
          <a:lstStyle/>
          <a:p>
            <a:r>
              <a:rPr lang="en-US" dirty="0"/>
              <a:t>Get a good editor</a:t>
            </a:r>
          </a:p>
          <a:p>
            <a:pPr lvl="1"/>
            <a:r>
              <a:rPr lang="en-US" dirty="0"/>
              <a:t>Notepad++, Microsoft Visual Studio Code, IDEA, Atom, Brackets</a:t>
            </a:r>
          </a:p>
          <a:p>
            <a:r>
              <a:rPr lang="en-US" dirty="0"/>
              <a:t>Choose your web browser carefully</a:t>
            </a:r>
          </a:p>
          <a:p>
            <a:pPr lvl="1"/>
            <a:r>
              <a:rPr lang="en-US" dirty="0"/>
              <a:t>Do you have to support all browsers or a particular one?</a:t>
            </a:r>
          </a:p>
          <a:p>
            <a:pPr lvl="1"/>
            <a:r>
              <a:rPr lang="en-US" dirty="0"/>
              <a:t>Check the web developer tools &amp; available add-ons</a:t>
            </a:r>
          </a:p>
          <a:p>
            <a:r>
              <a:rPr lang="en-US" dirty="0"/>
              <a:t>Checkout other useful tools</a:t>
            </a:r>
          </a:p>
          <a:p>
            <a:pPr lvl="1"/>
            <a:r>
              <a:rPr lang="en-US" dirty="0"/>
              <a:t>Lint tools, package managers, documentation generators</a:t>
            </a:r>
          </a:p>
        </p:txBody>
      </p:sp>
      <p:pic>
        <p:nvPicPr>
          <p:cNvPr id="5" name="Picture 4">
            <a:extLst>
              <a:ext uri="{FF2B5EF4-FFF2-40B4-BE49-F238E27FC236}">
                <a16:creationId xmlns:a16="http://schemas.microsoft.com/office/drawing/2014/main" id="{F40B98A9-A6EB-4346-AD2F-CEDA2DEC1961}"/>
              </a:ext>
            </a:extLst>
          </p:cNvPr>
          <p:cNvPicPr>
            <a:picLocks noChangeAspect="1"/>
          </p:cNvPicPr>
          <p:nvPr/>
        </p:nvPicPr>
        <p:blipFill>
          <a:blip r:embed="rId3"/>
          <a:stretch>
            <a:fillRect/>
          </a:stretch>
        </p:blipFill>
        <p:spPr>
          <a:xfrm>
            <a:off x="3584390" y="742087"/>
            <a:ext cx="987610" cy="710386"/>
          </a:xfrm>
          <a:prstGeom prst="rect">
            <a:avLst/>
          </a:prstGeom>
        </p:spPr>
      </p:pic>
      <p:pic>
        <p:nvPicPr>
          <p:cNvPr id="6" name="Picture 5">
            <a:extLst>
              <a:ext uri="{FF2B5EF4-FFF2-40B4-BE49-F238E27FC236}">
                <a16:creationId xmlns:a16="http://schemas.microsoft.com/office/drawing/2014/main" id="{6ACE784D-2319-784A-B821-9A819A994B3B}"/>
              </a:ext>
            </a:extLst>
          </p:cNvPr>
          <p:cNvPicPr>
            <a:picLocks noChangeAspect="1"/>
          </p:cNvPicPr>
          <p:nvPr/>
        </p:nvPicPr>
        <p:blipFill>
          <a:blip r:embed="rId4"/>
          <a:stretch>
            <a:fillRect/>
          </a:stretch>
        </p:blipFill>
        <p:spPr>
          <a:xfrm>
            <a:off x="4883732" y="1173073"/>
            <a:ext cx="1358900" cy="279400"/>
          </a:xfrm>
          <a:prstGeom prst="rect">
            <a:avLst/>
          </a:prstGeom>
        </p:spPr>
      </p:pic>
      <p:pic>
        <p:nvPicPr>
          <p:cNvPr id="7" name="Picture 6">
            <a:extLst>
              <a:ext uri="{FF2B5EF4-FFF2-40B4-BE49-F238E27FC236}">
                <a16:creationId xmlns:a16="http://schemas.microsoft.com/office/drawing/2014/main" id="{C8A3E010-6BA1-214B-B5C1-ACAAFF3EADD9}"/>
              </a:ext>
            </a:extLst>
          </p:cNvPr>
          <p:cNvPicPr>
            <a:picLocks noChangeAspect="1"/>
          </p:cNvPicPr>
          <p:nvPr/>
        </p:nvPicPr>
        <p:blipFill>
          <a:blip r:embed="rId5"/>
          <a:stretch>
            <a:fillRect/>
          </a:stretch>
        </p:blipFill>
        <p:spPr>
          <a:xfrm>
            <a:off x="8155686" y="2395113"/>
            <a:ext cx="723900" cy="660400"/>
          </a:xfrm>
          <a:prstGeom prst="rect">
            <a:avLst/>
          </a:prstGeom>
        </p:spPr>
      </p:pic>
      <p:sp>
        <p:nvSpPr>
          <p:cNvPr id="8" name="Rectangle 7">
            <a:extLst>
              <a:ext uri="{FF2B5EF4-FFF2-40B4-BE49-F238E27FC236}">
                <a16:creationId xmlns:a16="http://schemas.microsoft.com/office/drawing/2014/main" id="{C912228C-B2C0-4741-B59B-0DEC020580C0}"/>
              </a:ext>
            </a:extLst>
          </p:cNvPr>
          <p:cNvSpPr/>
          <p:nvPr/>
        </p:nvSpPr>
        <p:spPr>
          <a:xfrm>
            <a:off x="2036356" y="4471154"/>
            <a:ext cx="2359107" cy="369332"/>
          </a:xfrm>
          <a:prstGeom prst="rect">
            <a:avLst/>
          </a:prstGeom>
        </p:spPr>
        <p:txBody>
          <a:bodyPr wrap="none">
            <a:spAutoFit/>
          </a:bodyPr>
          <a:lstStyle/>
          <a:p>
            <a:r>
              <a:rPr lang="en-US" dirty="0">
                <a:hlinkClick r:id="rId6"/>
              </a:rPr>
              <a:t>https://www.jslint.com</a:t>
            </a:r>
            <a:r>
              <a:rPr lang="en-US" dirty="0"/>
              <a:t> </a:t>
            </a:r>
          </a:p>
        </p:txBody>
      </p:sp>
      <p:pic>
        <p:nvPicPr>
          <p:cNvPr id="9" name="Picture 8">
            <a:extLst>
              <a:ext uri="{FF2B5EF4-FFF2-40B4-BE49-F238E27FC236}">
                <a16:creationId xmlns:a16="http://schemas.microsoft.com/office/drawing/2014/main" id="{E424D7D0-ABA4-BA47-8084-DF3DBC488AC7}"/>
              </a:ext>
            </a:extLst>
          </p:cNvPr>
          <p:cNvPicPr>
            <a:picLocks noChangeAspect="1"/>
          </p:cNvPicPr>
          <p:nvPr/>
        </p:nvPicPr>
        <p:blipFill>
          <a:blip r:embed="rId7"/>
          <a:stretch>
            <a:fillRect/>
          </a:stretch>
        </p:blipFill>
        <p:spPr>
          <a:xfrm>
            <a:off x="4432446" y="4503420"/>
            <a:ext cx="1689100" cy="304800"/>
          </a:xfrm>
          <a:prstGeom prst="rect">
            <a:avLst/>
          </a:prstGeom>
        </p:spPr>
      </p:pic>
    </p:spTree>
    <p:extLst>
      <p:ext uri="{BB962C8B-B14F-4D97-AF65-F5344CB8AC3E}">
        <p14:creationId xmlns:p14="http://schemas.microsoft.com/office/powerpoint/2010/main" val="42400664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27786-3A52-0A41-8E79-51B4131222CB}"/>
              </a:ext>
            </a:extLst>
          </p:cNvPr>
          <p:cNvSpPr>
            <a:spLocks noGrp="1"/>
          </p:cNvSpPr>
          <p:nvPr>
            <p:ph type="title"/>
          </p:nvPr>
        </p:nvSpPr>
        <p:spPr/>
        <p:txBody>
          <a:bodyPr/>
          <a:lstStyle/>
          <a:p>
            <a:r>
              <a:rPr lang="en-US" dirty="0"/>
              <a:t>Getting from SAS to the web browser</a:t>
            </a:r>
          </a:p>
        </p:txBody>
      </p:sp>
      <p:sp>
        <p:nvSpPr>
          <p:cNvPr id="3" name="Text Placeholder 2">
            <a:extLst>
              <a:ext uri="{FF2B5EF4-FFF2-40B4-BE49-F238E27FC236}">
                <a16:creationId xmlns:a16="http://schemas.microsoft.com/office/drawing/2014/main" id="{BD927E56-C578-4548-96D9-09C0C961CCAD}"/>
              </a:ext>
            </a:extLst>
          </p:cNvPr>
          <p:cNvSpPr>
            <a:spLocks noGrp="1"/>
          </p:cNvSpPr>
          <p:nvPr>
            <p:ph type="body" sz="quarter" idx="12"/>
          </p:nvPr>
        </p:nvSpPr>
        <p:spPr/>
        <p:txBody>
          <a:bodyPr/>
          <a:lstStyle/>
          <a:p>
            <a:endParaRPr lang="en-US"/>
          </a:p>
        </p:txBody>
      </p:sp>
      <p:sp>
        <p:nvSpPr>
          <p:cNvPr id="4" name="Content Placeholder 3">
            <a:extLst>
              <a:ext uri="{FF2B5EF4-FFF2-40B4-BE49-F238E27FC236}">
                <a16:creationId xmlns:a16="http://schemas.microsoft.com/office/drawing/2014/main" id="{685BCCC4-CA84-ED4D-A8F2-C18FAE2EDBAC}"/>
              </a:ext>
            </a:extLst>
          </p:cNvPr>
          <p:cNvSpPr>
            <a:spLocks noGrp="1"/>
          </p:cNvSpPr>
          <p:nvPr>
            <p:ph sz="quarter" idx="11"/>
          </p:nvPr>
        </p:nvSpPr>
        <p:spPr/>
        <p:txBody>
          <a:bodyPr/>
          <a:lstStyle/>
          <a:p>
            <a:r>
              <a:rPr lang="en-US" dirty="0"/>
              <a:t>Stored Process Web Application</a:t>
            </a:r>
          </a:p>
          <a:p>
            <a:pPr lvl="1"/>
            <a:r>
              <a:rPr lang="en-US" dirty="0"/>
              <a:t>Runs a SAS Stored Process on SAS Server from a URL</a:t>
            </a:r>
          </a:p>
          <a:p>
            <a:pPr lvl="1"/>
            <a:r>
              <a:rPr lang="en-US" dirty="0"/>
              <a:t>Files and parameters can be sent to server for processing by SAS</a:t>
            </a:r>
          </a:p>
          <a:p>
            <a:pPr lvl="1"/>
            <a:r>
              <a:rPr lang="en-US" dirty="0"/>
              <a:t>Returns output to web browser (the thing that invoked URL)</a:t>
            </a:r>
          </a:p>
          <a:p>
            <a:pPr lvl="1"/>
            <a:r>
              <a:rPr lang="en-US" dirty="0"/>
              <a:t>Output can be different types such as HTML, data, PDF, etc.</a:t>
            </a:r>
          </a:p>
        </p:txBody>
      </p:sp>
    </p:spTree>
    <p:extLst>
      <p:ext uri="{BB962C8B-B14F-4D97-AF65-F5344CB8AC3E}">
        <p14:creationId xmlns:p14="http://schemas.microsoft.com/office/powerpoint/2010/main" val="3769495683"/>
      </p:ext>
    </p:extLst>
  </p:cSld>
  <p:clrMapOvr>
    <a:masterClrMapping/>
  </p:clrMapOvr>
  <p:transition>
    <p:fade/>
  </p:transition>
</p:sld>
</file>

<file path=ppt/theme/theme1.xml><?xml version="1.0" encoding="utf-8"?>
<a:theme xmlns:a="http://schemas.openxmlformats.org/drawingml/2006/main" name="SAS Global Forum">
  <a:themeElements>
    <a:clrScheme name="Custom 4">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Fonts">
      <a:majorFont>
        <a:latin typeface="Calibri"/>
        <a:ea typeface=""/>
        <a:cs typeface=""/>
      </a:majorFont>
      <a:minorFont>
        <a:latin typeface="Calibri Light"/>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S-External-16x9" id="{C1EFCE6E-4A51-8F45-86D3-D8C239ACF85F}" vid="{C711A0A3-BFA7-1C4B-88B4-5E2549CF554C}"/>
    </a:ext>
  </a:extLst>
</a:theme>
</file>

<file path=ppt/theme/theme2.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SAS-Palette">
      <a:dk1>
        <a:srgbClr val="000000"/>
      </a:dk1>
      <a:lt1>
        <a:srgbClr val="FFFFFF"/>
      </a:lt1>
      <a:dk2>
        <a:srgbClr val="04304B"/>
      </a:dk2>
      <a:lt2>
        <a:srgbClr val="C0E3F6"/>
      </a:lt2>
      <a:accent1>
        <a:srgbClr val="0074BE"/>
      </a:accent1>
      <a:accent2>
        <a:srgbClr val="61BAE9"/>
      </a:accent2>
      <a:accent3>
        <a:srgbClr val="04304B"/>
      </a:accent3>
      <a:accent4>
        <a:srgbClr val="00B08D"/>
      </a:accent4>
      <a:accent5>
        <a:srgbClr val="90B328"/>
      </a:accent5>
      <a:accent6>
        <a:srgbClr val="F58220"/>
      </a:accent6>
      <a:hlink>
        <a:srgbClr val="0074BE"/>
      </a:hlink>
      <a:folHlink>
        <a:srgbClr val="8E2F8A"/>
      </a:folHlink>
    </a:clrScheme>
    <a:fontScheme name="SAS-Presentation-Fonts">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04DC75CAFF414A8C4A1B3CC4775344" ma:contentTypeVersion="4" ma:contentTypeDescription="Create a new document." ma:contentTypeScope="" ma:versionID="b8bc17ba2cf5a500b78d2654ce142c88">
  <xsd:schema xmlns:xsd="http://www.w3.org/2001/XMLSchema" xmlns:xs="http://www.w3.org/2001/XMLSchema" xmlns:p="http://schemas.microsoft.com/office/2006/metadata/properties" xmlns:ns2="7293601a-3189-41db-ac3d-c7840569b632" targetNamespace="http://schemas.microsoft.com/office/2006/metadata/properties" ma:root="true" ma:fieldsID="515323e4f9a5db802580bf14195e70ee" ns2:_="">
    <xsd:import namespace="7293601a-3189-41db-ac3d-c7840569b632"/>
    <xsd:element name="properties">
      <xsd:complexType>
        <xsd:sequence>
          <xsd:element name="documentManagement">
            <xsd:complexType>
              <xsd:all>
                <xsd:element ref="ns2:Topi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93601a-3189-41db-ac3d-c7840569b632" elementFormDefault="qualified">
    <xsd:import namespace="http://schemas.microsoft.com/office/2006/documentManagement/types"/>
    <xsd:import namespace="http://schemas.microsoft.com/office/infopath/2007/PartnerControls"/>
    <xsd:element name="Topic" ma:index="8" nillable="true" ma:displayName="Topic" ma:format="Dropdown" ma:internalName="Topic">
      <xsd:simpleType>
        <xsd:restriction base="dms:Choice">
          <xsd:enumeration value="Agenda"/>
          <xsd:enumeration value="Budget"/>
          <xsd:enumeration value="CADs"/>
          <xsd:enumeration value="Communications: External"/>
          <xsd:enumeration value="Communications: Internal"/>
          <xsd:enumeration value="Conference Committee Meetings"/>
          <xsd:enumeration value="Content: Call for Papers"/>
          <xsd:enumeration value="Content: Editorial Review Board"/>
          <xsd:enumeration value="Content: Executive Program"/>
          <xsd:enumeration value="Content: Paper Management"/>
          <xsd:enumeration value="Content: Schedule"/>
          <xsd:enumeration value="Content: Speaker Agreements"/>
          <xsd:enumeration value="Contracts"/>
          <xsd:enumeration value="FAQ - SAS GF"/>
          <xsd:enumeration value="IT"/>
          <xsd:enumeration value="Logistics: Catering"/>
          <xsd:enumeration value="Logistics: General"/>
          <xsd:enumeration value="Logistics: Space Planning"/>
          <xsd:enumeration value="Marketing"/>
          <xsd:enumeration value="Phone Numbers"/>
          <xsd:enumeration value="Photos"/>
          <xsd:enumeration value="Presentations"/>
          <xsd:enumeration value="Project Management"/>
          <xsd:enumeration value="Registration"/>
          <xsd:enumeration value="Shipping"/>
          <xsd:enumeration value="Signage"/>
          <xsd:enumeration value="Social Media"/>
          <xsd:enumeration value="Sponsorships"/>
          <xsd:enumeration value="Staffing"/>
          <xsd:enumeration value="Student/Faculty Programs"/>
          <xsd:enumeration value="Survey"/>
          <xsd:enumeration value="Team Meetings"/>
          <xsd:enumeration value="The Quad - General"/>
          <xsd:enumeration value="The Quad - Paperwork"/>
          <xsd:enumeration value="The Quad - Presentations"/>
          <xsd:enumeration value="The Quad - R&amp;D Pod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opic xmlns="7293601a-3189-41db-ac3d-c7840569b632">Content: Paper Management</Topic>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3A8B6D-877F-4DB2-9CB7-1FEC3FCCEB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93601a-3189-41db-ac3d-c7840569b6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54BA59-11B7-4EA2-9028-4799AC791E57}">
  <ds:schemaRefs>
    <ds:schemaRef ds:uri="http://schemas.microsoft.com/office/2006/metadata/properties"/>
    <ds:schemaRef ds:uri="http://purl.org/dc/terms/"/>
    <ds:schemaRef ds:uri="http://schemas.microsoft.com/office/2006/documentManagement/types"/>
    <ds:schemaRef ds:uri="7293601a-3189-41db-ac3d-c7840569b632"/>
    <ds:schemaRef ds:uri="http://purl.org/dc/dcmitype/"/>
    <ds:schemaRef ds:uri="http://schemas.microsoft.com/office/infopath/2007/PartnerControl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B9C88CB-C2EC-4C20-AB76-084EFC5912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SAS-External-16x9</Template>
  <TotalTime>0</TotalTime>
  <Words>3422</Words>
  <Application>Microsoft Macintosh PowerPoint</Application>
  <PresentationFormat>On-screen Show (16:9)</PresentationFormat>
  <Paragraphs>539</Paragraphs>
  <Slides>48</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Courier New</vt:lpstr>
      <vt:lpstr>SAS Global Forum</vt:lpstr>
      <vt:lpstr>Instructions to the presenter</vt:lpstr>
      <vt:lpstr>PowerPoint Presentation</vt:lpstr>
      <vt:lpstr>Phil Mason</vt:lpstr>
      <vt:lpstr>How to Use JavaScript Libraries Easily with SAS® Stored Processes</vt:lpstr>
      <vt:lpstr>Why use a web browser as a User Interface</vt:lpstr>
      <vt:lpstr>Advantages of libraries</vt:lpstr>
      <vt:lpstr>Some JavaScript libraries</vt:lpstr>
      <vt:lpstr>Considerations before you do web development</vt:lpstr>
      <vt:lpstr>Getting from SAS to the web browser</vt:lpstr>
      <vt:lpstr>Sending things from Stored Process to browser</vt:lpstr>
      <vt:lpstr>DataTables</vt:lpstr>
      <vt:lpstr>Basic DataTables example</vt:lpstr>
      <vt:lpstr>How to get data from a URL</vt:lpstr>
      <vt:lpstr>HTML &amp; JavaScript</vt:lpstr>
      <vt:lpstr>Switching data to a file</vt:lpstr>
      <vt:lpstr>How do we get data from SAS</vt:lpstr>
      <vt:lpstr>SAS Stored Process code</vt:lpstr>
      <vt:lpstr>Easier way to make JSON data in SAS</vt:lpstr>
      <vt:lpstr>JSON data produced</vt:lpstr>
      <vt:lpstr>JSON from Stored Process becomes an object</vt:lpstr>
      <vt:lpstr>JavaScript to use JSON data</vt:lpstr>
      <vt:lpstr>Table produced</vt:lpstr>
      <vt:lpstr>PivotTable.js</vt:lpstr>
      <vt:lpstr>HTML code</vt:lpstr>
      <vt:lpstr>Javascript code</vt:lpstr>
      <vt:lpstr>HTML code</vt:lpstr>
      <vt:lpstr>SAS Code</vt:lpstr>
      <vt:lpstr>JSON produced by stored process</vt:lpstr>
      <vt:lpstr>Pivot tables produced</vt:lpstr>
      <vt:lpstr>Dygraphs</vt:lpstr>
      <vt:lpstr>HTML</vt:lpstr>
      <vt:lpstr>JavaScript</vt:lpstr>
      <vt:lpstr>Stored Process</vt:lpstr>
      <vt:lpstr>HTML &amp; Graph produced</vt:lpstr>
      <vt:lpstr>Muze</vt:lpstr>
      <vt:lpstr>HTML</vt:lpstr>
      <vt:lpstr>JavaScript</vt:lpstr>
      <vt:lpstr>Previous code produces this</vt:lpstr>
      <vt:lpstr>Cross Filters </vt:lpstr>
      <vt:lpstr>HTML for CrossFilter</vt:lpstr>
      <vt:lpstr>JavaScript</vt:lpstr>
      <vt:lpstr>JavaScript</vt:lpstr>
      <vt:lpstr>PowerPoint Presentation</vt:lpstr>
      <vt:lpstr>HTML Data Adapter for SAS (H54S)</vt:lpstr>
      <vt:lpstr>Building Web Applications</vt:lpstr>
      <vt:lpstr>References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Template_Users Program</dc:title>
  <dc:creator/>
  <cp:lastModifiedBy/>
  <cp:revision>1</cp:revision>
  <dcterms:created xsi:type="dcterms:W3CDTF">2017-01-12T19:36:50Z</dcterms:created>
  <dcterms:modified xsi:type="dcterms:W3CDTF">2019-04-29T15:59:50Z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0x010100DE04DC75CAFF414A8C4A1B3CC4775344</vt:lpwstr>
  </property>
</Properties>
</file>